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 id="2147483661" r:id="rId12"/>
  </p:sldMasterIdLst>
  <p:notesMasterIdLst>
    <p:notesMasterId r:id="rId54"/>
  </p:notesMasterIdLst>
  <p:sldIdLst>
    <p:sldId id="603" r:id="rId13"/>
    <p:sldId id="652" r:id="rId14"/>
    <p:sldId id="2146848127" r:id="rId15"/>
    <p:sldId id="261" r:id="rId16"/>
    <p:sldId id="631" r:id="rId17"/>
    <p:sldId id="633" r:id="rId18"/>
    <p:sldId id="632" r:id="rId19"/>
    <p:sldId id="626" r:id="rId20"/>
    <p:sldId id="627" r:id="rId21"/>
    <p:sldId id="648" r:id="rId22"/>
    <p:sldId id="629" r:id="rId23"/>
    <p:sldId id="618" r:id="rId24"/>
    <p:sldId id="612" r:id="rId25"/>
    <p:sldId id="617" r:id="rId26"/>
    <p:sldId id="616" r:id="rId27"/>
    <p:sldId id="259" r:id="rId28"/>
    <p:sldId id="257" r:id="rId29"/>
    <p:sldId id="640" r:id="rId30"/>
    <p:sldId id="634" r:id="rId31"/>
    <p:sldId id="258" r:id="rId32"/>
    <p:sldId id="260" r:id="rId33"/>
    <p:sldId id="635" r:id="rId34"/>
    <p:sldId id="641" r:id="rId35"/>
    <p:sldId id="636" r:id="rId36"/>
    <p:sldId id="637" r:id="rId37"/>
    <p:sldId id="639" r:id="rId38"/>
    <p:sldId id="638" r:id="rId39"/>
    <p:sldId id="642" r:id="rId40"/>
    <p:sldId id="643" r:id="rId41"/>
    <p:sldId id="630" r:id="rId42"/>
    <p:sldId id="644" r:id="rId43"/>
    <p:sldId id="645" r:id="rId44"/>
    <p:sldId id="307" r:id="rId45"/>
    <p:sldId id="308" r:id="rId46"/>
    <p:sldId id="646" r:id="rId47"/>
    <p:sldId id="647" r:id="rId48"/>
    <p:sldId id="310" r:id="rId49"/>
    <p:sldId id="312" r:id="rId50"/>
    <p:sldId id="311" r:id="rId51"/>
    <p:sldId id="649" r:id="rId52"/>
    <p:sldId id="2146848128" r:id="rId5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81" autoAdjust="0"/>
  </p:normalViewPr>
  <p:slideViewPr>
    <p:cSldViewPr snapToGrid="0">
      <p:cViewPr>
        <p:scale>
          <a:sx n="73" d="100"/>
          <a:sy n="73" d="100"/>
        </p:scale>
        <p:origin x="1070" y="72"/>
      </p:cViewPr>
      <p:guideLst/>
    </p:cSldViewPr>
  </p:slideViewPr>
  <p:notesTextViewPr>
    <p:cViewPr>
      <p:scale>
        <a:sx n="1" d="1"/>
        <a:sy n="1" d="1"/>
      </p:scale>
      <p:origin x="0" y="0"/>
    </p:cViewPr>
  </p:notesTextViewPr>
  <p:sorterViewPr>
    <p:cViewPr varScale="1">
      <p:scale>
        <a:sx n="100" d="100"/>
        <a:sy n="100" d="100"/>
      </p:scale>
      <p:origin x="0" y="-10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Planilha1!$B$1</c:f>
              <c:strCache>
                <c:ptCount val="1"/>
                <c:pt idx="0">
                  <c:v>TROP2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95-4C57-A50D-3F5D76984A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95-4C57-A50D-3F5D76984A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95-4C57-A50D-3F5D76984A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95-4C57-A50D-3F5D76984A00}"/>
              </c:ext>
            </c:extLst>
          </c:dPt>
          <c:cat>
            <c:strRef>
              <c:f>Planilha1!$A$2:$A$5</c:f>
              <c:strCache>
                <c:ptCount val="3"/>
                <c:pt idx="0">
                  <c:v>Adenocarcinoma</c:v>
                </c:pt>
                <c:pt idx="1">
                  <c:v>Carcinoma de células escamosas</c:v>
                </c:pt>
                <c:pt idx="2">
                  <c:v>Tumor neuroendócrino de alto grau</c:v>
                </c:pt>
              </c:strCache>
            </c:strRef>
          </c:cat>
          <c:val>
            <c:numRef>
              <c:f>Planilha1!$B$2:$B$5</c:f>
              <c:numCache>
                <c:formatCode>0%</c:formatCode>
                <c:ptCount val="4"/>
                <c:pt idx="0">
                  <c:v>0.64</c:v>
                </c:pt>
                <c:pt idx="1">
                  <c:v>0.75</c:v>
                </c:pt>
                <c:pt idx="2">
                  <c:v>0.18</c:v>
                </c:pt>
              </c:numCache>
            </c:numRef>
          </c:val>
          <c:extLst>
            <c:ext xmlns:c16="http://schemas.microsoft.com/office/drawing/2014/chart" uri="{C3380CC4-5D6E-409C-BE32-E72D297353CC}">
              <c16:uniqueId val="{00000000-94D5-406F-8B94-2A4AC880CF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709E6-A85D-4BCA-955E-F7E74D5A410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42028E3-51DC-415E-A561-30E036B0CE81}">
      <dgm:prSet/>
      <dgm:spPr/>
      <dgm:t>
        <a:bodyPr/>
        <a:lstStyle/>
        <a:p>
          <a:r>
            <a:rPr lang="pt-BR"/>
            <a:t>Níveis elevados de TILs CD8+ são bom prognóstico em relação a sobrevida global (p=0,013), “disease-specific survival” (p=0,004) e sobrevida livre de doença ou recorrência (p=0,001)</a:t>
          </a:r>
          <a:endParaRPr lang="en-US"/>
        </a:p>
      </dgm:t>
    </dgm:pt>
    <dgm:pt modelId="{F491D254-6DA7-47A6-897E-F7FD5E2DE54F}" type="parTrans" cxnId="{F1B02F11-324A-4001-9632-D59316F74526}">
      <dgm:prSet/>
      <dgm:spPr/>
      <dgm:t>
        <a:bodyPr/>
        <a:lstStyle/>
        <a:p>
          <a:endParaRPr lang="en-US"/>
        </a:p>
      </dgm:t>
    </dgm:pt>
    <dgm:pt modelId="{5FC23498-C165-46BE-951C-F61F58691547}" type="sibTrans" cxnId="{F1B02F11-324A-4001-9632-D59316F74526}">
      <dgm:prSet/>
      <dgm:spPr/>
      <dgm:t>
        <a:bodyPr/>
        <a:lstStyle/>
        <a:p>
          <a:endParaRPr lang="en-US"/>
        </a:p>
      </dgm:t>
    </dgm:pt>
    <dgm:pt modelId="{6902127D-A40A-4613-B932-C3A43A3AEAB2}">
      <dgm:prSet/>
      <dgm:spPr/>
      <dgm:t>
        <a:bodyPr/>
        <a:lstStyle/>
        <a:p>
          <a:r>
            <a:rPr lang="pt-BR"/>
            <a:t>Níveis elevados de linfócitos T CD3+ tem bom prognóstico em relação a sobrevida global (p=0,009) e “disease-specific survival” (p=0,001)</a:t>
          </a:r>
          <a:endParaRPr lang="en-US"/>
        </a:p>
      </dgm:t>
    </dgm:pt>
    <dgm:pt modelId="{0F315851-F54C-40A3-9AC4-C609FC6E87B3}" type="parTrans" cxnId="{FA0EE672-68F9-43EB-973E-61C548AD7097}">
      <dgm:prSet/>
      <dgm:spPr/>
      <dgm:t>
        <a:bodyPr/>
        <a:lstStyle/>
        <a:p>
          <a:endParaRPr lang="en-US"/>
        </a:p>
      </dgm:t>
    </dgm:pt>
    <dgm:pt modelId="{DDE7D159-73AB-49D4-A527-56CC6470F541}" type="sibTrans" cxnId="{FA0EE672-68F9-43EB-973E-61C548AD7097}">
      <dgm:prSet/>
      <dgm:spPr/>
      <dgm:t>
        <a:bodyPr/>
        <a:lstStyle/>
        <a:p>
          <a:endParaRPr lang="en-US"/>
        </a:p>
      </dgm:t>
    </dgm:pt>
    <dgm:pt modelId="{26BD079D-F6B7-4058-9B02-408B9DD9B6F1}">
      <dgm:prSet/>
      <dgm:spPr/>
      <dgm:t>
        <a:bodyPr/>
        <a:lstStyle/>
        <a:p>
          <a:r>
            <a:rPr lang="pt-BR"/>
            <a:t>Níveis elevados de linfócitos T CD4+ tem bom prognóstico em relação a sobrevida global (p=0,005)</a:t>
          </a:r>
          <a:endParaRPr lang="en-US"/>
        </a:p>
      </dgm:t>
    </dgm:pt>
    <dgm:pt modelId="{ACCC85BC-F610-4745-8134-FC405E01CF8B}" type="parTrans" cxnId="{352A0E53-3359-4470-B2DB-E71417CD1A48}">
      <dgm:prSet/>
      <dgm:spPr/>
      <dgm:t>
        <a:bodyPr/>
        <a:lstStyle/>
        <a:p>
          <a:endParaRPr lang="en-US"/>
        </a:p>
      </dgm:t>
    </dgm:pt>
    <dgm:pt modelId="{1506275D-41BB-4610-9971-D25A9525C28F}" type="sibTrans" cxnId="{352A0E53-3359-4470-B2DB-E71417CD1A48}">
      <dgm:prSet/>
      <dgm:spPr/>
      <dgm:t>
        <a:bodyPr/>
        <a:lstStyle/>
        <a:p>
          <a:endParaRPr lang="en-US"/>
        </a:p>
      </dgm:t>
    </dgm:pt>
    <dgm:pt modelId="{406970E6-EBAE-4917-8E40-92863B024F75}">
      <dgm:prSet/>
      <dgm:spPr/>
      <dgm:t>
        <a:bodyPr/>
        <a:lstStyle/>
        <a:p>
          <a:r>
            <a:rPr lang="pt-BR"/>
            <a:t>Altos níveis de Tregs FoxP3+ tem pior prognóstico em relação a sobrevida global e sobrevida livre de recorrência (p=0,042 e p=0,001)</a:t>
          </a:r>
          <a:endParaRPr lang="en-US"/>
        </a:p>
      </dgm:t>
    </dgm:pt>
    <dgm:pt modelId="{37EFA71D-2578-4550-853B-4D7C845B17A4}" type="parTrans" cxnId="{B3A9B720-435B-4726-931C-8E8473318820}">
      <dgm:prSet/>
      <dgm:spPr/>
      <dgm:t>
        <a:bodyPr/>
        <a:lstStyle/>
        <a:p>
          <a:endParaRPr lang="en-US"/>
        </a:p>
      </dgm:t>
    </dgm:pt>
    <dgm:pt modelId="{75AFEC3C-1857-450D-B333-F159B4002F1E}" type="sibTrans" cxnId="{B3A9B720-435B-4726-931C-8E8473318820}">
      <dgm:prSet/>
      <dgm:spPr/>
      <dgm:t>
        <a:bodyPr/>
        <a:lstStyle/>
        <a:p>
          <a:endParaRPr lang="en-US"/>
        </a:p>
      </dgm:t>
    </dgm:pt>
    <dgm:pt modelId="{909EB238-F3C7-4A3F-8430-4488CE146007}" type="pres">
      <dgm:prSet presAssocID="{055709E6-A85D-4BCA-955E-F7E74D5A4103}" presName="outerComposite" presStyleCnt="0">
        <dgm:presLayoutVars>
          <dgm:chMax val="5"/>
          <dgm:dir/>
          <dgm:resizeHandles val="exact"/>
        </dgm:presLayoutVars>
      </dgm:prSet>
      <dgm:spPr/>
    </dgm:pt>
    <dgm:pt modelId="{EDE47EA5-E67F-4DAE-920F-49283B7CF633}" type="pres">
      <dgm:prSet presAssocID="{055709E6-A85D-4BCA-955E-F7E74D5A4103}" presName="dummyMaxCanvas" presStyleCnt="0">
        <dgm:presLayoutVars/>
      </dgm:prSet>
      <dgm:spPr/>
    </dgm:pt>
    <dgm:pt modelId="{9D7CBCF9-5FA3-4508-B386-B9D382CECCBD}" type="pres">
      <dgm:prSet presAssocID="{055709E6-A85D-4BCA-955E-F7E74D5A4103}" presName="FourNodes_1" presStyleLbl="node1" presStyleIdx="0" presStyleCnt="4">
        <dgm:presLayoutVars>
          <dgm:bulletEnabled val="1"/>
        </dgm:presLayoutVars>
      </dgm:prSet>
      <dgm:spPr/>
    </dgm:pt>
    <dgm:pt modelId="{B2BC538F-8863-4118-9291-63D048E7D64C}" type="pres">
      <dgm:prSet presAssocID="{055709E6-A85D-4BCA-955E-F7E74D5A4103}" presName="FourNodes_2" presStyleLbl="node1" presStyleIdx="1" presStyleCnt="4">
        <dgm:presLayoutVars>
          <dgm:bulletEnabled val="1"/>
        </dgm:presLayoutVars>
      </dgm:prSet>
      <dgm:spPr/>
    </dgm:pt>
    <dgm:pt modelId="{29197D9B-CEC8-43C1-B3C9-907CCE26408C}" type="pres">
      <dgm:prSet presAssocID="{055709E6-A85D-4BCA-955E-F7E74D5A4103}" presName="FourNodes_3" presStyleLbl="node1" presStyleIdx="2" presStyleCnt="4">
        <dgm:presLayoutVars>
          <dgm:bulletEnabled val="1"/>
        </dgm:presLayoutVars>
      </dgm:prSet>
      <dgm:spPr/>
    </dgm:pt>
    <dgm:pt modelId="{C701A62D-B7C6-4F88-BC91-169A3FDD4868}" type="pres">
      <dgm:prSet presAssocID="{055709E6-A85D-4BCA-955E-F7E74D5A4103}" presName="FourNodes_4" presStyleLbl="node1" presStyleIdx="3" presStyleCnt="4">
        <dgm:presLayoutVars>
          <dgm:bulletEnabled val="1"/>
        </dgm:presLayoutVars>
      </dgm:prSet>
      <dgm:spPr/>
    </dgm:pt>
    <dgm:pt modelId="{10F97D63-CA78-4634-95B7-8F1BF2F03042}" type="pres">
      <dgm:prSet presAssocID="{055709E6-A85D-4BCA-955E-F7E74D5A4103}" presName="FourConn_1-2" presStyleLbl="fgAccFollowNode1" presStyleIdx="0" presStyleCnt="3">
        <dgm:presLayoutVars>
          <dgm:bulletEnabled val="1"/>
        </dgm:presLayoutVars>
      </dgm:prSet>
      <dgm:spPr/>
    </dgm:pt>
    <dgm:pt modelId="{679AA393-2D38-491B-B3D1-D0F42BD49089}" type="pres">
      <dgm:prSet presAssocID="{055709E6-A85D-4BCA-955E-F7E74D5A4103}" presName="FourConn_2-3" presStyleLbl="fgAccFollowNode1" presStyleIdx="1" presStyleCnt="3">
        <dgm:presLayoutVars>
          <dgm:bulletEnabled val="1"/>
        </dgm:presLayoutVars>
      </dgm:prSet>
      <dgm:spPr/>
    </dgm:pt>
    <dgm:pt modelId="{3B7B645D-DCBA-418D-B4D8-6D17FFBD8057}" type="pres">
      <dgm:prSet presAssocID="{055709E6-A85D-4BCA-955E-F7E74D5A4103}" presName="FourConn_3-4" presStyleLbl="fgAccFollowNode1" presStyleIdx="2" presStyleCnt="3">
        <dgm:presLayoutVars>
          <dgm:bulletEnabled val="1"/>
        </dgm:presLayoutVars>
      </dgm:prSet>
      <dgm:spPr/>
    </dgm:pt>
    <dgm:pt modelId="{E8A4B16B-887F-48CD-855B-6D59C23E9142}" type="pres">
      <dgm:prSet presAssocID="{055709E6-A85D-4BCA-955E-F7E74D5A4103}" presName="FourNodes_1_text" presStyleLbl="node1" presStyleIdx="3" presStyleCnt="4">
        <dgm:presLayoutVars>
          <dgm:bulletEnabled val="1"/>
        </dgm:presLayoutVars>
      </dgm:prSet>
      <dgm:spPr/>
    </dgm:pt>
    <dgm:pt modelId="{4D157126-D894-437A-A233-4F705995FF51}" type="pres">
      <dgm:prSet presAssocID="{055709E6-A85D-4BCA-955E-F7E74D5A4103}" presName="FourNodes_2_text" presStyleLbl="node1" presStyleIdx="3" presStyleCnt="4">
        <dgm:presLayoutVars>
          <dgm:bulletEnabled val="1"/>
        </dgm:presLayoutVars>
      </dgm:prSet>
      <dgm:spPr/>
    </dgm:pt>
    <dgm:pt modelId="{74DE835F-9BC5-4AF8-AE6B-B0BE6D7CE625}" type="pres">
      <dgm:prSet presAssocID="{055709E6-A85D-4BCA-955E-F7E74D5A4103}" presName="FourNodes_3_text" presStyleLbl="node1" presStyleIdx="3" presStyleCnt="4">
        <dgm:presLayoutVars>
          <dgm:bulletEnabled val="1"/>
        </dgm:presLayoutVars>
      </dgm:prSet>
      <dgm:spPr/>
    </dgm:pt>
    <dgm:pt modelId="{7C9507FB-BB73-4F00-A044-9FC874656817}" type="pres">
      <dgm:prSet presAssocID="{055709E6-A85D-4BCA-955E-F7E74D5A4103}" presName="FourNodes_4_text" presStyleLbl="node1" presStyleIdx="3" presStyleCnt="4">
        <dgm:presLayoutVars>
          <dgm:bulletEnabled val="1"/>
        </dgm:presLayoutVars>
      </dgm:prSet>
      <dgm:spPr/>
    </dgm:pt>
  </dgm:ptLst>
  <dgm:cxnLst>
    <dgm:cxn modelId="{F1B02F11-324A-4001-9632-D59316F74526}" srcId="{055709E6-A85D-4BCA-955E-F7E74D5A4103}" destId="{F42028E3-51DC-415E-A561-30E036B0CE81}" srcOrd="0" destOrd="0" parTransId="{F491D254-6DA7-47A6-897E-F7FD5E2DE54F}" sibTransId="{5FC23498-C165-46BE-951C-F61F58691547}"/>
    <dgm:cxn modelId="{DE9A5F13-9AE1-4196-B7C9-470062D3CD8E}" type="presOf" srcId="{5FC23498-C165-46BE-951C-F61F58691547}" destId="{10F97D63-CA78-4634-95B7-8F1BF2F03042}" srcOrd="0" destOrd="0" presId="urn:microsoft.com/office/officeart/2005/8/layout/vProcess5"/>
    <dgm:cxn modelId="{A35D0C1B-E046-46EC-A170-AF5DA331B416}" type="presOf" srcId="{26BD079D-F6B7-4058-9B02-408B9DD9B6F1}" destId="{74DE835F-9BC5-4AF8-AE6B-B0BE6D7CE625}" srcOrd="1" destOrd="0" presId="urn:microsoft.com/office/officeart/2005/8/layout/vProcess5"/>
    <dgm:cxn modelId="{B3A9B720-435B-4726-931C-8E8473318820}" srcId="{055709E6-A85D-4BCA-955E-F7E74D5A4103}" destId="{406970E6-EBAE-4917-8E40-92863B024F75}" srcOrd="3" destOrd="0" parTransId="{37EFA71D-2578-4550-853B-4D7C845B17A4}" sibTransId="{75AFEC3C-1857-450D-B333-F159B4002F1E}"/>
    <dgm:cxn modelId="{81680830-97E1-4AC0-9E1F-A4481BF18995}" type="presOf" srcId="{F42028E3-51DC-415E-A561-30E036B0CE81}" destId="{9D7CBCF9-5FA3-4508-B386-B9D382CECCBD}" srcOrd="0" destOrd="0" presId="urn:microsoft.com/office/officeart/2005/8/layout/vProcess5"/>
    <dgm:cxn modelId="{C2720E5D-7ABE-49EF-9F98-1C3980385241}" type="presOf" srcId="{F42028E3-51DC-415E-A561-30E036B0CE81}" destId="{E8A4B16B-887F-48CD-855B-6D59C23E9142}" srcOrd="1" destOrd="0" presId="urn:microsoft.com/office/officeart/2005/8/layout/vProcess5"/>
    <dgm:cxn modelId="{A87CF46A-2965-4FD7-BC74-1296B4B36BC9}" type="presOf" srcId="{406970E6-EBAE-4917-8E40-92863B024F75}" destId="{C701A62D-B7C6-4F88-BC91-169A3FDD4868}" srcOrd="0" destOrd="0" presId="urn:microsoft.com/office/officeart/2005/8/layout/vProcess5"/>
    <dgm:cxn modelId="{2D08FF71-CEC1-4C57-BCA4-B4F04AE7CD4A}" type="presOf" srcId="{055709E6-A85D-4BCA-955E-F7E74D5A4103}" destId="{909EB238-F3C7-4A3F-8430-4488CE146007}" srcOrd="0" destOrd="0" presId="urn:microsoft.com/office/officeart/2005/8/layout/vProcess5"/>
    <dgm:cxn modelId="{FA0EE672-68F9-43EB-973E-61C548AD7097}" srcId="{055709E6-A85D-4BCA-955E-F7E74D5A4103}" destId="{6902127D-A40A-4613-B932-C3A43A3AEAB2}" srcOrd="1" destOrd="0" parTransId="{0F315851-F54C-40A3-9AC4-C609FC6E87B3}" sibTransId="{DDE7D159-73AB-49D4-A527-56CC6470F541}"/>
    <dgm:cxn modelId="{352A0E53-3359-4470-B2DB-E71417CD1A48}" srcId="{055709E6-A85D-4BCA-955E-F7E74D5A4103}" destId="{26BD079D-F6B7-4058-9B02-408B9DD9B6F1}" srcOrd="2" destOrd="0" parTransId="{ACCC85BC-F610-4745-8134-FC405E01CF8B}" sibTransId="{1506275D-41BB-4610-9971-D25A9525C28F}"/>
    <dgm:cxn modelId="{FCC1A676-D21D-488A-B193-23B378836774}" type="presOf" srcId="{6902127D-A40A-4613-B932-C3A43A3AEAB2}" destId="{4D157126-D894-437A-A233-4F705995FF51}" srcOrd="1" destOrd="0" presId="urn:microsoft.com/office/officeart/2005/8/layout/vProcess5"/>
    <dgm:cxn modelId="{0C225F80-7BB1-4B3F-A4B4-602FE1422297}" type="presOf" srcId="{6902127D-A40A-4613-B932-C3A43A3AEAB2}" destId="{B2BC538F-8863-4118-9291-63D048E7D64C}" srcOrd="0" destOrd="0" presId="urn:microsoft.com/office/officeart/2005/8/layout/vProcess5"/>
    <dgm:cxn modelId="{CA2B02ED-D389-4A3B-9BAF-773DFE7816AD}" type="presOf" srcId="{DDE7D159-73AB-49D4-A527-56CC6470F541}" destId="{679AA393-2D38-491B-B3D1-D0F42BD49089}" srcOrd="0" destOrd="0" presId="urn:microsoft.com/office/officeart/2005/8/layout/vProcess5"/>
    <dgm:cxn modelId="{3482A4EF-E1CC-4310-8FD7-F67372FE67E4}" type="presOf" srcId="{26BD079D-F6B7-4058-9B02-408B9DD9B6F1}" destId="{29197D9B-CEC8-43C1-B3C9-907CCE26408C}" srcOrd="0" destOrd="0" presId="urn:microsoft.com/office/officeart/2005/8/layout/vProcess5"/>
    <dgm:cxn modelId="{A3B257F1-B3AA-4F01-B59E-C2BCA620C2E3}" type="presOf" srcId="{1506275D-41BB-4610-9971-D25A9525C28F}" destId="{3B7B645D-DCBA-418D-B4D8-6D17FFBD8057}" srcOrd="0" destOrd="0" presId="urn:microsoft.com/office/officeart/2005/8/layout/vProcess5"/>
    <dgm:cxn modelId="{60A321FD-5D34-4BDC-BC56-582022896528}" type="presOf" srcId="{406970E6-EBAE-4917-8E40-92863B024F75}" destId="{7C9507FB-BB73-4F00-A044-9FC874656817}" srcOrd="1" destOrd="0" presId="urn:microsoft.com/office/officeart/2005/8/layout/vProcess5"/>
    <dgm:cxn modelId="{C1B1036C-84C2-43B1-9D8C-E3B06DCB967E}" type="presParOf" srcId="{909EB238-F3C7-4A3F-8430-4488CE146007}" destId="{EDE47EA5-E67F-4DAE-920F-49283B7CF633}" srcOrd="0" destOrd="0" presId="urn:microsoft.com/office/officeart/2005/8/layout/vProcess5"/>
    <dgm:cxn modelId="{D3F458C8-B12C-41AE-ACBB-C73D13BF8B38}" type="presParOf" srcId="{909EB238-F3C7-4A3F-8430-4488CE146007}" destId="{9D7CBCF9-5FA3-4508-B386-B9D382CECCBD}" srcOrd="1" destOrd="0" presId="urn:microsoft.com/office/officeart/2005/8/layout/vProcess5"/>
    <dgm:cxn modelId="{3E0A8FD2-D2B9-428D-88A0-9DFE18E46B47}" type="presParOf" srcId="{909EB238-F3C7-4A3F-8430-4488CE146007}" destId="{B2BC538F-8863-4118-9291-63D048E7D64C}" srcOrd="2" destOrd="0" presId="urn:microsoft.com/office/officeart/2005/8/layout/vProcess5"/>
    <dgm:cxn modelId="{789DDCD5-187F-41CD-AA1F-68E91E2A260D}" type="presParOf" srcId="{909EB238-F3C7-4A3F-8430-4488CE146007}" destId="{29197D9B-CEC8-43C1-B3C9-907CCE26408C}" srcOrd="3" destOrd="0" presId="urn:microsoft.com/office/officeart/2005/8/layout/vProcess5"/>
    <dgm:cxn modelId="{01D90846-60F6-452E-83A6-BB4B4A9260F9}" type="presParOf" srcId="{909EB238-F3C7-4A3F-8430-4488CE146007}" destId="{C701A62D-B7C6-4F88-BC91-169A3FDD4868}" srcOrd="4" destOrd="0" presId="urn:microsoft.com/office/officeart/2005/8/layout/vProcess5"/>
    <dgm:cxn modelId="{E29868E2-B04A-4697-980D-85509CBC5B2F}" type="presParOf" srcId="{909EB238-F3C7-4A3F-8430-4488CE146007}" destId="{10F97D63-CA78-4634-95B7-8F1BF2F03042}" srcOrd="5" destOrd="0" presId="urn:microsoft.com/office/officeart/2005/8/layout/vProcess5"/>
    <dgm:cxn modelId="{0FB89B23-3FCE-4B5F-9ADC-51176E193BE9}" type="presParOf" srcId="{909EB238-F3C7-4A3F-8430-4488CE146007}" destId="{679AA393-2D38-491B-B3D1-D0F42BD49089}" srcOrd="6" destOrd="0" presId="urn:microsoft.com/office/officeart/2005/8/layout/vProcess5"/>
    <dgm:cxn modelId="{D63C9E6B-E464-4E4C-9841-98640A5A2C34}" type="presParOf" srcId="{909EB238-F3C7-4A3F-8430-4488CE146007}" destId="{3B7B645D-DCBA-418D-B4D8-6D17FFBD8057}" srcOrd="7" destOrd="0" presId="urn:microsoft.com/office/officeart/2005/8/layout/vProcess5"/>
    <dgm:cxn modelId="{084A6C9C-F098-49B3-A04D-867A18D7BEC7}" type="presParOf" srcId="{909EB238-F3C7-4A3F-8430-4488CE146007}" destId="{E8A4B16B-887F-48CD-855B-6D59C23E9142}" srcOrd="8" destOrd="0" presId="urn:microsoft.com/office/officeart/2005/8/layout/vProcess5"/>
    <dgm:cxn modelId="{58EEEE6F-5624-4A5D-B8AD-A46A8A13855E}" type="presParOf" srcId="{909EB238-F3C7-4A3F-8430-4488CE146007}" destId="{4D157126-D894-437A-A233-4F705995FF51}" srcOrd="9" destOrd="0" presId="urn:microsoft.com/office/officeart/2005/8/layout/vProcess5"/>
    <dgm:cxn modelId="{7D609304-3D4D-4903-8CDF-44DE73A5F82E}" type="presParOf" srcId="{909EB238-F3C7-4A3F-8430-4488CE146007}" destId="{74DE835F-9BC5-4AF8-AE6B-B0BE6D7CE625}" srcOrd="10" destOrd="0" presId="urn:microsoft.com/office/officeart/2005/8/layout/vProcess5"/>
    <dgm:cxn modelId="{40DCEF7B-FC56-49BF-ACE2-6D5C7C6F9D62}" type="presParOf" srcId="{909EB238-F3C7-4A3F-8430-4488CE146007}" destId="{7C9507FB-BB73-4F00-A044-9FC87465681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26D590-79D1-4751-AD2F-4C8402F5E4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CC9D6-7BBA-409A-B057-A14C1A644346}">
      <dgm:prSet/>
      <dgm:spPr/>
      <dgm:t>
        <a:bodyPr/>
        <a:lstStyle/>
        <a:p>
          <a:pPr>
            <a:lnSpc>
              <a:spcPct val="100000"/>
            </a:lnSpc>
          </a:pPr>
          <a:r>
            <a:rPr lang="pt-BR" b="1" dirty="0"/>
            <a:t>Metodologia:</a:t>
          </a:r>
          <a:endParaRPr lang="en-US" dirty="0"/>
        </a:p>
      </dgm:t>
    </dgm:pt>
    <dgm:pt modelId="{93AF323E-397E-4DA0-B060-6D9C65450855}" type="parTrans" cxnId="{AFE8989F-001A-4908-86E9-617AD1BC1907}">
      <dgm:prSet/>
      <dgm:spPr/>
      <dgm:t>
        <a:bodyPr/>
        <a:lstStyle/>
        <a:p>
          <a:endParaRPr lang="en-US"/>
        </a:p>
      </dgm:t>
    </dgm:pt>
    <dgm:pt modelId="{2276886C-ADA1-439F-99AA-9D700B37737B}" type="sibTrans" cxnId="{AFE8989F-001A-4908-86E9-617AD1BC1907}">
      <dgm:prSet/>
      <dgm:spPr/>
      <dgm:t>
        <a:bodyPr/>
        <a:lstStyle/>
        <a:p>
          <a:endParaRPr lang="en-US"/>
        </a:p>
      </dgm:t>
    </dgm:pt>
    <dgm:pt modelId="{2073395B-799E-482C-8654-242E7E5A24A4}">
      <dgm:prSet/>
      <dgm:spPr/>
      <dgm:t>
        <a:bodyPr/>
        <a:lstStyle/>
        <a:p>
          <a:pPr>
            <a:lnSpc>
              <a:spcPct val="100000"/>
            </a:lnSpc>
          </a:pPr>
          <a:r>
            <a:rPr lang="pt-BR"/>
            <a:t>Inteligência artificial (AI): spatial TIL analyser (Lunit SCOPE IO)</a:t>
          </a:r>
          <a:endParaRPr lang="en-US"/>
        </a:p>
      </dgm:t>
    </dgm:pt>
    <dgm:pt modelId="{BA85059E-4870-4497-8A94-337811D43563}" type="parTrans" cxnId="{6E5A93EA-1DB2-4BD4-AA0E-91469B8B8147}">
      <dgm:prSet/>
      <dgm:spPr/>
      <dgm:t>
        <a:bodyPr/>
        <a:lstStyle/>
        <a:p>
          <a:endParaRPr lang="en-US"/>
        </a:p>
      </dgm:t>
    </dgm:pt>
    <dgm:pt modelId="{C0A5163E-774A-4988-8356-499A11563432}" type="sibTrans" cxnId="{6E5A93EA-1DB2-4BD4-AA0E-91469B8B8147}">
      <dgm:prSet/>
      <dgm:spPr/>
      <dgm:t>
        <a:bodyPr/>
        <a:lstStyle/>
        <a:p>
          <a:endParaRPr lang="en-US"/>
        </a:p>
      </dgm:t>
    </dgm:pt>
    <dgm:pt modelId="{6360E78A-752E-47EB-8235-6A381673DED3}">
      <dgm:prSet/>
      <dgm:spPr/>
      <dgm:t>
        <a:bodyPr/>
        <a:lstStyle/>
        <a:p>
          <a:pPr>
            <a:lnSpc>
              <a:spcPct val="100000"/>
            </a:lnSpc>
          </a:pPr>
          <a:r>
            <a:rPr lang="pt-BR"/>
            <a:t>Distribuição heterogênea dos TILs (tumor infiltrating lymphocytes) nas lâminas em diferentes aumentos:</a:t>
          </a:r>
          <a:endParaRPr lang="en-US"/>
        </a:p>
      </dgm:t>
    </dgm:pt>
    <dgm:pt modelId="{68F29195-3CDE-4708-B56B-437591579247}" type="parTrans" cxnId="{B2C48BE6-0E94-46D9-9CC5-1388D053D3A3}">
      <dgm:prSet/>
      <dgm:spPr/>
      <dgm:t>
        <a:bodyPr/>
        <a:lstStyle/>
        <a:p>
          <a:endParaRPr lang="en-US"/>
        </a:p>
      </dgm:t>
    </dgm:pt>
    <dgm:pt modelId="{A0E3C9C6-EB31-4FC7-AD7F-E855219E2DBD}" type="sibTrans" cxnId="{B2C48BE6-0E94-46D9-9CC5-1388D053D3A3}">
      <dgm:prSet/>
      <dgm:spPr/>
      <dgm:t>
        <a:bodyPr/>
        <a:lstStyle/>
        <a:p>
          <a:endParaRPr lang="en-US"/>
        </a:p>
      </dgm:t>
    </dgm:pt>
    <dgm:pt modelId="{07AAE32D-9AD3-44CA-A2AF-EF7FB3F59CB1}">
      <dgm:prSet/>
      <dgm:spPr/>
      <dgm:t>
        <a:bodyPr/>
        <a:lstStyle/>
        <a:p>
          <a:pPr>
            <a:lnSpc>
              <a:spcPct val="100000"/>
            </a:lnSpc>
          </a:pPr>
          <a:r>
            <a:rPr lang="pt-BR" dirty="0"/>
            <a:t>Grids de 1mm </a:t>
          </a:r>
          <a:r>
            <a:rPr lang="pt-BR" baseline="30000" dirty="0"/>
            <a:t>2</a:t>
          </a:r>
          <a:r>
            <a:rPr lang="pt-BR" dirty="0"/>
            <a:t> e cada grid foi mensurado.</a:t>
          </a:r>
          <a:endParaRPr lang="en-US" dirty="0"/>
        </a:p>
      </dgm:t>
    </dgm:pt>
    <dgm:pt modelId="{BF93C1E4-95AD-4528-A465-E5F99CC11BE3}" type="parTrans" cxnId="{0B6D1666-EAC3-4408-AC17-BFCFB2E9F9E0}">
      <dgm:prSet/>
      <dgm:spPr/>
      <dgm:t>
        <a:bodyPr/>
        <a:lstStyle/>
        <a:p>
          <a:endParaRPr lang="en-US"/>
        </a:p>
      </dgm:t>
    </dgm:pt>
    <dgm:pt modelId="{6A41CF5C-0302-4CF6-B2FE-11098FA566B6}" type="sibTrans" cxnId="{0B6D1666-EAC3-4408-AC17-BFCFB2E9F9E0}">
      <dgm:prSet/>
      <dgm:spPr/>
      <dgm:t>
        <a:bodyPr/>
        <a:lstStyle/>
        <a:p>
          <a:endParaRPr lang="en-US"/>
        </a:p>
      </dgm:t>
    </dgm:pt>
    <dgm:pt modelId="{3B449664-E3BF-49A5-93F3-8A2665DAB5E9}">
      <dgm:prSet/>
      <dgm:spPr/>
      <dgm:t>
        <a:bodyPr/>
        <a:lstStyle/>
        <a:p>
          <a:pPr>
            <a:lnSpc>
              <a:spcPct val="100000"/>
            </a:lnSpc>
          </a:pPr>
          <a:r>
            <a:rPr lang="pt-BR"/>
            <a:t>Limiares foram estabelecidos tanto no componente epitelial quanto no estromal para definição dos subgrupos (inflamado, exclusão imune e deserto imune).</a:t>
          </a:r>
          <a:endParaRPr lang="en-US"/>
        </a:p>
      </dgm:t>
    </dgm:pt>
    <dgm:pt modelId="{8035D00D-D42E-4FD1-BF8C-12FB9C483E69}" type="parTrans" cxnId="{D5D8BCEF-0706-437F-A6B5-D3D3591B1B0E}">
      <dgm:prSet/>
      <dgm:spPr/>
      <dgm:t>
        <a:bodyPr/>
        <a:lstStyle/>
        <a:p>
          <a:endParaRPr lang="en-US"/>
        </a:p>
      </dgm:t>
    </dgm:pt>
    <dgm:pt modelId="{20EDA2CC-39E6-45C1-AAA0-CF44BCF99530}" type="sibTrans" cxnId="{D5D8BCEF-0706-437F-A6B5-D3D3591B1B0E}">
      <dgm:prSet/>
      <dgm:spPr/>
      <dgm:t>
        <a:bodyPr/>
        <a:lstStyle/>
        <a:p>
          <a:endParaRPr lang="en-US"/>
        </a:p>
      </dgm:t>
    </dgm:pt>
    <dgm:pt modelId="{0D92214F-0B28-4041-9B19-736F4A6C7C3F}" type="pres">
      <dgm:prSet presAssocID="{4A26D590-79D1-4751-AD2F-4C8402F5E497}" presName="root" presStyleCnt="0">
        <dgm:presLayoutVars>
          <dgm:dir/>
          <dgm:resizeHandles val="exact"/>
        </dgm:presLayoutVars>
      </dgm:prSet>
      <dgm:spPr/>
    </dgm:pt>
    <dgm:pt modelId="{D8989039-0CC2-4A5E-B64B-64D6B1B358B0}" type="pres">
      <dgm:prSet presAssocID="{2CACC9D6-7BBA-409A-B057-A14C1A644346}" presName="compNode" presStyleCnt="0"/>
      <dgm:spPr/>
    </dgm:pt>
    <dgm:pt modelId="{F7DE8438-A708-4814-946B-856593673A98}" type="pres">
      <dgm:prSet presAssocID="{2CACC9D6-7BBA-409A-B057-A14C1A644346}" presName="bgRect" presStyleLbl="bgShp" presStyleIdx="0" presStyleCnt="5"/>
      <dgm:spPr/>
    </dgm:pt>
    <dgm:pt modelId="{D0EB39CB-8876-4619-982F-230E50D53BFC}" type="pres">
      <dgm:prSet presAssocID="{2CACC9D6-7BBA-409A-B057-A14C1A64434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grenagens"/>
        </a:ext>
      </dgm:extLst>
    </dgm:pt>
    <dgm:pt modelId="{DB0A7A7E-D017-44AB-A2E9-B4B97CE1DE83}" type="pres">
      <dgm:prSet presAssocID="{2CACC9D6-7BBA-409A-B057-A14C1A644346}" presName="spaceRect" presStyleCnt="0"/>
      <dgm:spPr/>
    </dgm:pt>
    <dgm:pt modelId="{495984B5-208D-4E48-A89D-C5CEB356F496}" type="pres">
      <dgm:prSet presAssocID="{2CACC9D6-7BBA-409A-B057-A14C1A644346}" presName="parTx" presStyleLbl="revTx" presStyleIdx="0" presStyleCnt="5">
        <dgm:presLayoutVars>
          <dgm:chMax val="0"/>
          <dgm:chPref val="0"/>
        </dgm:presLayoutVars>
      </dgm:prSet>
      <dgm:spPr/>
    </dgm:pt>
    <dgm:pt modelId="{F9C8D698-DF37-4CB1-A84A-992100E65E7A}" type="pres">
      <dgm:prSet presAssocID="{2276886C-ADA1-439F-99AA-9D700B37737B}" presName="sibTrans" presStyleCnt="0"/>
      <dgm:spPr/>
    </dgm:pt>
    <dgm:pt modelId="{9C8984E9-E4A4-42EA-8F29-5DDBD87E06C8}" type="pres">
      <dgm:prSet presAssocID="{2073395B-799E-482C-8654-242E7E5A24A4}" presName="compNode" presStyleCnt="0"/>
      <dgm:spPr/>
    </dgm:pt>
    <dgm:pt modelId="{082A2A07-1824-4602-8AC3-236231183368}" type="pres">
      <dgm:prSet presAssocID="{2073395B-799E-482C-8654-242E7E5A24A4}" presName="bgRect" presStyleLbl="bgShp" presStyleIdx="1" presStyleCnt="5"/>
      <dgm:spPr/>
    </dgm:pt>
    <dgm:pt modelId="{EA11F238-2DC2-4496-9A8E-4C26154E8406}" type="pres">
      <dgm:prSet presAssocID="{2073395B-799E-482C-8654-242E7E5A24A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ô"/>
        </a:ext>
      </dgm:extLst>
    </dgm:pt>
    <dgm:pt modelId="{C439AC4C-5358-4C74-AB01-E3AA29F08994}" type="pres">
      <dgm:prSet presAssocID="{2073395B-799E-482C-8654-242E7E5A24A4}" presName="spaceRect" presStyleCnt="0"/>
      <dgm:spPr/>
    </dgm:pt>
    <dgm:pt modelId="{14780036-CAA3-4E95-ABE5-4DF9ED76AC40}" type="pres">
      <dgm:prSet presAssocID="{2073395B-799E-482C-8654-242E7E5A24A4}" presName="parTx" presStyleLbl="revTx" presStyleIdx="1" presStyleCnt="5">
        <dgm:presLayoutVars>
          <dgm:chMax val="0"/>
          <dgm:chPref val="0"/>
        </dgm:presLayoutVars>
      </dgm:prSet>
      <dgm:spPr/>
    </dgm:pt>
    <dgm:pt modelId="{F90CA6BD-CD3A-4987-B228-EC1F0F95EF00}" type="pres">
      <dgm:prSet presAssocID="{C0A5163E-774A-4988-8356-499A11563432}" presName="sibTrans" presStyleCnt="0"/>
      <dgm:spPr/>
    </dgm:pt>
    <dgm:pt modelId="{1597D4D3-5359-44E2-A0D6-D4012230EDA0}" type="pres">
      <dgm:prSet presAssocID="{6360E78A-752E-47EB-8235-6A381673DED3}" presName="compNode" presStyleCnt="0"/>
      <dgm:spPr/>
    </dgm:pt>
    <dgm:pt modelId="{4996D647-8690-4192-8A2F-E2B974501F27}" type="pres">
      <dgm:prSet presAssocID="{6360E78A-752E-47EB-8235-6A381673DED3}" presName="bgRect" presStyleLbl="bgShp" presStyleIdx="2" presStyleCnt="5"/>
      <dgm:spPr/>
    </dgm:pt>
    <dgm:pt modelId="{F7ED6EAB-3C8B-4F56-A3BA-8720D6773EA1}" type="pres">
      <dgm:prSet presAssocID="{6360E78A-752E-47EB-8235-6A381673DED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gulha"/>
        </a:ext>
      </dgm:extLst>
    </dgm:pt>
    <dgm:pt modelId="{CD806DC8-6E6A-4BFA-AF70-702E968243C8}" type="pres">
      <dgm:prSet presAssocID="{6360E78A-752E-47EB-8235-6A381673DED3}" presName="spaceRect" presStyleCnt="0"/>
      <dgm:spPr/>
    </dgm:pt>
    <dgm:pt modelId="{363B248F-CDE1-425B-8B7E-41B3C8A657DC}" type="pres">
      <dgm:prSet presAssocID="{6360E78A-752E-47EB-8235-6A381673DED3}" presName="parTx" presStyleLbl="revTx" presStyleIdx="2" presStyleCnt="5">
        <dgm:presLayoutVars>
          <dgm:chMax val="0"/>
          <dgm:chPref val="0"/>
        </dgm:presLayoutVars>
      </dgm:prSet>
      <dgm:spPr/>
    </dgm:pt>
    <dgm:pt modelId="{37EE4470-BC02-4D3A-B978-84C156B1D6FA}" type="pres">
      <dgm:prSet presAssocID="{A0E3C9C6-EB31-4FC7-AD7F-E855219E2DBD}" presName="sibTrans" presStyleCnt="0"/>
      <dgm:spPr/>
    </dgm:pt>
    <dgm:pt modelId="{852810EC-EB97-4E7A-81C3-7EB57990FCD9}" type="pres">
      <dgm:prSet presAssocID="{07AAE32D-9AD3-44CA-A2AF-EF7FB3F59CB1}" presName="compNode" presStyleCnt="0"/>
      <dgm:spPr/>
    </dgm:pt>
    <dgm:pt modelId="{FB160780-0E87-444E-8B96-C8E3F860DADA}" type="pres">
      <dgm:prSet presAssocID="{07AAE32D-9AD3-44CA-A2AF-EF7FB3F59CB1}" presName="bgRect" presStyleLbl="bgShp" presStyleIdx="3" presStyleCnt="5"/>
      <dgm:spPr/>
    </dgm:pt>
    <dgm:pt modelId="{85087AF0-3810-44DF-934F-1BFDE2F277B7}" type="pres">
      <dgm:prSet presAssocID="{07AAE32D-9AD3-44CA-A2AF-EF7FB3F59CB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bela"/>
        </a:ext>
      </dgm:extLst>
    </dgm:pt>
    <dgm:pt modelId="{337E6A2D-5854-450A-90C7-3D6642DFD562}" type="pres">
      <dgm:prSet presAssocID="{07AAE32D-9AD3-44CA-A2AF-EF7FB3F59CB1}" presName="spaceRect" presStyleCnt="0"/>
      <dgm:spPr/>
    </dgm:pt>
    <dgm:pt modelId="{A8A6FC73-42E9-4F1C-951B-D22125B62D27}" type="pres">
      <dgm:prSet presAssocID="{07AAE32D-9AD3-44CA-A2AF-EF7FB3F59CB1}" presName="parTx" presStyleLbl="revTx" presStyleIdx="3" presStyleCnt="5">
        <dgm:presLayoutVars>
          <dgm:chMax val="0"/>
          <dgm:chPref val="0"/>
        </dgm:presLayoutVars>
      </dgm:prSet>
      <dgm:spPr/>
    </dgm:pt>
    <dgm:pt modelId="{CA7C7DE8-F150-408F-8F2A-B89DFEB56551}" type="pres">
      <dgm:prSet presAssocID="{6A41CF5C-0302-4CF6-B2FE-11098FA566B6}" presName="sibTrans" presStyleCnt="0"/>
      <dgm:spPr/>
    </dgm:pt>
    <dgm:pt modelId="{F148D75E-DD2F-43F3-960D-A14095F3E440}" type="pres">
      <dgm:prSet presAssocID="{3B449664-E3BF-49A5-93F3-8A2665DAB5E9}" presName="compNode" presStyleCnt="0"/>
      <dgm:spPr/>
    </dgm:pt>
    <dgm:pt modelId="{D11B85E0-19B2-438D-8E51-0BC71731A9D9}" type="pres">
      <dgm:prSet presAssocID="{3B449664-E3BF-49A5-93F3-8A2665DAB5E9}" presName="bgRect" presStyleLbl="bgShp" presStyleIdx="4" presStyleCnt="5"/>
      <dgm:spPr/>
    </dgm:pt>
    <dgm:pt modelId="{DFBC1901-74FE-4738-BD1C-55AD30C4A910}" type="pres">
      <dgm:prSet presAssocID="{3B449664-E3BF-49A5-93F3-8A2665DAB5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ato"/>
        </a:ext>
      </dgm:extLst>
    </dgm:pt>
    <dgm:pt modelId="{A5B45B40-0291-48C6-9A95-04FB15EE1B0A}" type="pres">
      <dgm:prSet presAssocID="{3B449664-E3BF-49A5-93F3-8A2665DAB5E9}" presName="spaceRect" presStyleCnt="0"/>
      <dgm:spPr/>
    </dgm:pt>
    <dgm:pt modelId="{454CB05F-DE34-4B31-86FF-3FCCFBF5AC44}" type="pres">
      <dgm:prSet presAssocID="{3B449664-E3BF-49A5-93F3-8A2665DAB5E9}" presName="parTx" presStyleLbl="revTx" presStyleIdx="4" presStyleCnt="5">
        <dgm:presLayoutVars>
          <dgm:chMax val="0"/>
          <dgm:chPref val="0"/>
        </dgm:presLayoutVars>
      </dgm:prSet>
      <dgm:spPr/>
    </dgm:pt>
  </dgm:ptLst>
  <dgm:cxnLst>
    <dgm:cxn modelId="{08364018-791C-4885-968E-B08B004C82E4}" type="presOf" srcId="{4A26D590-79D1-4751-AD2F-4C8402F5E497}" destId="{0D92214F-0B28-4041-9B19-736F4A6C7C3F}" srcOrd="0" destOrd="0" presId="urn:microsoft.com/office/officeart/2018/2/layout/IconVerticalSolidList"/>
    <dgm:cxn modelId="{0B608D28-6062-489C-9301-48ADAC556171}" type="presOf" srcId="{6360E78A-752E-47EB-8235-6A381673DED3}" destId="{363B248F-CDE1-425B-8B7E-41B3C8A657DC}" srcOrd="0" destOrd="0" presId="urn:microsoft.com/office/officeart/2018/2/layout/IconVerticalSolidList"/>
    <dgm:cxn modelId="{D23BCB31-E474-4A47-A37D-7189266915A9}" type="presOf" srcId="{07AAE32D-9AD3-44CA-A2AF-EF7FB3F59CB1}" destId="{A8A6FC73-42E9-4F1C-951B-D22125B62D27}" srcOrd="0" destOrd="0" presId="urn:microsoft.com/office/officeart/2018/2/layout/IconVerticalSolidList"/>
    <dgm:cxn modelId="{3AB5C73A-3BED-4574-8DDB-05380F6B7EBF}" type="presOf" srcId="{2073395B-799E-482C-8654-242E7E5A24A4}" destId="{14780036-CAA3-4E95-ABE5-4DF9ED76AC40}" srcOrd="0" destOrd="0" presId="urn:microsoft.com/office/officeart/2018/2/layout/IconVerticalSolidList"/>
    <dgm:cxn modelId="{0B6D1666-EAC3-4408-AC17-BFCFB2E9F9E0}" srcId="{4A26D590-79D1-4751-AD2F-4C8402F5E497}" destId="{07AAE32D-9AD3-44CA-A2AF-EF7FB3F59CB1}" srcOrd="3" destOrd="0" parTransId="{BF93C1E4-95AD-4528-A465-E5F99CC11BE3}" sibTransId="{6A41CF5C-0302-4CF6-B2FE-11098FA566B6}"/>
    <dgm:cxn modelId="{AFE8989F-001A-4908-86E9-617AD1BC1907}" srcId="{4A26D590-79D1-4751-AD2F-4C8402F5E497}" destId="{2CACC9D6-7BBA-409A-B057-A14C1A644346}" srcOrd="0" destOrd="0" parTransId="{93AF323E-397E-4DA0-B060-6D9C65450855}" sibTransId="{2276886C-ADA1-439F-99AA-9D700B37737B}"/>
    <dgm:cxn modelId="{5270A7AD-3B51-4DAD-A39C-73E6B59E5C12}" type="presOf" srcId="{2CACC9D6-7BBA-409A-B057-A14C1A644346}" destId="{495984B5-208D-4E48-A89D-C5CEB356F496}" srcOrd="0" destOrd="0" presId="urn:microsoft.com/office/officeart/2018/2/layout/IconVerticalSolidList"/>
    <dgm:cxn modelId="{171C9EAE-B516-43CF-914A-FAC9ABF69CD0}" type="presOf" srcId="{3B449664-E3BF-49A5-93F3-8A2665DAB5E9}" destId="{454CB05F-DE34-4B31-86FF-3FCCFBF5AC44}" srcOrd="0" destOrd="0" presId="urn:microsoft.com/office/officeart/2018/2/layout/IconVerticalSolidList"/>
    <dgm:cxn modelId="{B2C48BE6-0E94-46D9-9CC5-1388D053D3A3}" srcId="{4A26D590-79D1-4751-AD2F-4C8402F5E497}" destId="{6360E78A-752E-47EB-8235-6A381673DED3}" srcOrd="2" destOrd="0" parTransId="{68F29195-3CDE-4708-B56B-437591579247}" sibTransId="{A0E3C9C6-EB31-4FC7-AD7F-E855219E2DBD}"/>
    <dgm:cxn modelId="{6E5A93EA-1DB2-4BD4-AA0E-91469B8B8147}" srcId="{4A26D590-79D1-4751-AD2F-4C8402F5E497}" destId="{2073395B-799E-482C-8654-242E7E5A24A4}" srcOrd="1" destOrd="0" parTransId="{BA85059E-4870-4497-8A94-337811D43563}" sibTransId="{C0A5163E-774A-4988-8356-499A11563432}"/>
    <dgm:cxn modelId="{D5D8BCEF-0706-437F-A6B5-D3D3591B1B0E}" srcId="{4A26D590-79D1-4751-AD2F-4C8402F5E497}" destId="{3B449664-E3BF-49A5-93F3-8A2665DAB5E9}" srcOrd="4" destOrd="0" parTransId="{8035D00D-D42E-4FD1-BF8C-12FB9C483E69}" sibTransId="{20EDA2CC-39E6-45C1-AAA0-CF44BCF99530}"/>
    <dgm:cxn modelId="{A710C6B3-052C-4D55-BA96-F972BFBA4237}" type="presParOf" srcId="{0D92214F-0B28-4041-9B19-736F4A6C7C3F}" destId="{D8989039-0CC2-4A5E-B64B-64D6B1B358B0}" srcOrd="0" destOrd="0" presId="urn:microsoft.com/office/officeart/2018/2/layout/IconVerticalSolidList"/>
    <dgm:cxn modelId="{200F9373-01CF-4BFF-9408-33641E866D1A}" type="presParOf" srcId="{D8989039-0CC2-4A5E-B64B-64D6B1B358B0}" destId="{F7DE8438-A708-4814-946B-856593673A98}" srcOrd="0" destOrd="0" presId="urn:microsoft.com/office/officeart/2018/2/layout/IconVerticalSolidList"/>
    <dgm:cxn modelId="{E7B72347-BE44-4C3D-BDFF-D47C1E89C880}" type="presParOf" srcId="{D8989039-0CC2-4A5E-B64B-64D6B1B358B0}" destId="{D0EB39CB-8876-4619-982F-230E50D53BFC}" srcOrd="1" destOrd="0" presId="urn:microsoft.com/office/officeart/2018/2/layout/IconVerticalSolidList"/>
    <dgm:cxn modelId="{28226D69-5512-4E7D-B142-1F88E99C16E1}" type="presParOf" srcId="{D8989039-0CC2-4A5E-B64B-64D6B1B358B0}" destId="{DB0A7A7E-D017-44AB-A2E9-B4B97CE1DE83}" srcOrd="2" destOrd="0" presId="urn:microsoft.com/office/officeart/2018/2/layout/IconVerticalSolidList"/>
    <dgm:cxn modelId="{39F84574-27F9-4F02-B481-634704D9B65F}" type="presParOf" srcId="{D8989039-0CC2-4A5E-B64B-64D6B1B358B0}" destId="{495984B5-208D-4E48-A89D-C5CEB356F496}" srcOrd="3" destOrd="0" presId="urn:microsoft.com/office/officeart/2018/2/layout/IconVerticalSolidList"/>
    <dgm:cxn modelId="{17D2A303-A877-4764-8752-680C481E85A6}" type="presParOf" srcId="{0D92214F-0B28-4041-9B19-736F4A6C7C3F}" destId="{F9C8D698-DF37-4CB1-A84A-992100E65E7A}" srcOrd="1" destOrd="0" presId="urn:microsoft.com/office/officeart/2018/2/layout/IconVerticalSolidList"/>
    <dgm:cxn modelId="{B758BD47-D316-405B-A4D4-88723E187F33}" type="presParOf" srcId="{0D92214F-0B28-4041-9B19-736F4A6C7C3F}" destId="{9C8984E9-E4A4-42EA-8F29-5DDBD87E06C8}" srcOrd="2" destOrd="0" presId="urn:microsoft.com/office/officeart/2018/2/layout/IconVerticalSolidList"/>
    <dgm:cxn modelId="{C8C215A3-7FD0-4D03-A558-645DC59F7DF4}" type="presParOf" srcId="{9C8984E9-E4A4-42EA-8F29-5DDBD87E06C8}" destId="{082A2A07-1824-4602-8AC3-236231183368}" srcOrd="0" destOrd="0" presId="urn:microsoft.com/office/officeart/2018/2/layout/IconVerticalSolidList"/>
    <dgm:cxn modelId="{D380DA21-A6C3-48EB-8904-88B781A14C35}" type="presParOf" srcId="{9C8984E9-E4A4-42EA-8F29-5DDBD87E06C8}" destId="{EA11F238-2DC2-4496-9A8E-4C26154E8406}" srcOrd="1" destOrd="0" presId="urn:microsoft.com/office/officeart/2018/2/layout/IconVerticalSolidList"/>
    <dgm:cxn modelId="{EE18B95D-579D-4149-B446-EA3408F0FAA1}" type="presParOf" srcId="{9C8984E9-E4A4-42EA-8F29-5DDBD87E06C8}" destId="{C439AC4C-5358-4C74-AB01-E3AA29F08994}" srcOrd="2" destOrd="0" presId="urn:microsoft.com/office/officeart/2018/2/layout/IconVerticalSolidList"/>
    <dgm:cxn modelId="{BF39C720-ECD1-46F6-AA09-B1CEBCFB38B1}" type="presParOf" srcId="{9C8984E9-E4A4-42EA-8F29-5DDBD87E06C8}" destId="{14780036-CAA3-4E95-ABE5-4DF9ED76AC40}" srcOrd="3" destOrd="0" presId="urn:microsoft.com/office/officeart/2018/2/layout/IconVerticalSolidList"/>
    <dgm:cxn modelId="{C46694FB-82E6-4CCA-AE13-44BE9BC01183}" type="presParOf" srcId="{0D92214F-0B28-4041-9B19-736F4A6C7C3F}" destId="{F90CA6BD-CD3A-4987-B228-EC1F0F95EF00}" srcOrd="3" destOrd="0" presId="urn:microsoft.com/office/officeart/2018/2/layout/IconVerticalSolidList"/>
    <dgm:cxn modelId="{0261D2A2-3A94-444C-B21C-1345E1B9692D}" type="presParOf" srcId="{0D92214F-0B28-4041-9B19-736F4A6C7C3F}" destId="{1597D4D3-5359-44E2-A0D6-D4012230EDA0}" srcOrd="4" destOrd="0" presId="urn:microsoft.com/office/officeart/2018/2/layout/IconVerticalSolidList"/>
    <dgm:cxn modelId="{8C159380-6426-4435-9054-4A78E96DB2D8}" type="presParOf" srcId="{1597D4D3-5359-44E2-A0D6-D4012230EDA0}" destId="{4996D647-8690-4192-8A2F-E2B974501F27}" srcOrd="0" destOrd="0" presId="urn:microsoft.com/office/officeart/2018/2/layout/IconVerticalSolidList"/>
    <dgm:cxn modelId="{7619D35C-E88A-4407-B772-033221FCF6A2}" type="presParOf" srcId="{1597D4D3-5359-44E2-A0D6-D4012230EDA0}" destId="{F7ED6EAB-3C8B-4F56-A3BA-8720D6773EA1}" srcOrd="1" destOrd="0" presId="urn:microsoft.com/office/officeart/2018/2/layout/IconVerticalSolidList"/>
    <dgm:cxn modelId="{B3A5F11A-D315-44D0-97CA-83BA101C31D2}" type="presParOf" srcId="{1597D4D3-5359-44E2-A0D6-D4012230EDA0}" destId="{CD806DC8-6E6A-4BFA-AF70-702E968243C8}" srcOrd="2" destOrd="0" presId="urn:microsoft.com/office/officeart/2018/2/layout/IconVerticalSolidList"/>
    <dgm:cxn modelId="{6301B10C-B52A-4A8D-BA85-59E7A2F1B0B6}" type="presParOf" srcId="{1597D4D3-5359-44E2-A0D6-D4012230EDA0}" destId="{363B248F-CDE1-425B-8B7E-41B3C8A657DC}" srcOrd="3" destOrd="0" presId="urn:microsoft.com/office/officeart/2018/2/layout/IconVerticalSolidList"/>
    <dgm:cxn modelId="{79E2D2BB-6C53-47EC-806E-7BE056DCB932}" type="presParOf" srcId="{0D92214F-0B28-4041-9B19-736F4A6C7C3F}" destId="{37EE4470-BC02-4D3A-B978-84C156B1D6FA}" srcOrd="5" destOrd="0" presId="urn:microsoft.com/office/officeart/2018/2/layout/IconVerticalSolidList"/>
    <dgm:cxn modelId="{7D0C133F-7D23-44F4-88A5-DBE2107F69A0}" type="presParOf" srcId="{0D92214F-0B28-4041-9B19-736F4A6C7C3F}" destId="{852810EC-EB97-4E7A-81C3-7EB57990FCD9}" srcOrd="6" destOrd="0" presId="urn:microsoft.com/office/officeart/2018/2/layout/IconVerticalSolidList"/>
    <dgm:cxn modelId="{AE81B6AC-E877-4C89-AF30-925356A5D794}" type="presParOf" srcId="{852810EC-EB97-4E7A-81C3-7EB57990FCD9}" destId="{FB160780-0E87-444E-8B96-C8E3F860DADA}" srcOrd="0" destOrd="0" presId="urn:microsoft.com/office/officeart/2018/2/layout/IconVerticalSolidList"/>
    <dgm:cxn modelId="{74E9AA24-93DF-4BAE-B585-8C6841B865BB}" type="presParOf" srcId="{852810EC-EB97-4E7A-81C3-7EB57990FCD9}" destId="{85087AF0-3810-44DF-934F-1BFDE2F277B7}" srcOrd="1" destOrd="0" presId="urn:microsoft.com/office/officeart/2018/2/layout/IconVerticalSolidList"/>
    <dgm:cxn modelId="{5F55B7CC-35F5-496E-81DD-0C48913666B1}" type="presParOf" srcId="{852810EC-EB97-4E7A-81C3-7EB57990FCD9}" destId="{337E6A2D-5854-450A-90C7-3D6642DFD562}" srcOrd="2" destOrd="0" presId="urn:microsoft.com/office/officeart/2018/2/layout/IconVerticalSolidList"/>
    <dgm:cxn modelId="{15920131-EC75-4DDA-A317-631DA55D6194}" type="presParOf" srcId="{852810EC-EB97-4E7A-81C3-7EB57990FCD9}" destId="{A8A6FC73-42E9-4F1C-951B-D22125B62D27}" srcOrd="3" destOrd="0" presId="urn:microsoft.com/office/officeart/2018/2/layout/IconVerticalSolidList"/>
    <dgm:cxn modelId="{EDBDADB9-F64B-45DB-BDA6-AB1EF18F8CD1}" type="presParOf" srcId="{0D92214F-0B28-4041-9B19-736F4A6C7C3F}" destId="{CA7C7DE8-F150-408F-8F2A-B89DFEB56551}" srcOrd="7" destOrd="0" presId="urn:microsoft.com/office/officeart/2018/2/layout/IconVerticalSolidList"/>
    <dgm:cxn modelId="{067800FC-62BD-4764-8EF8-75E2DE6EE223}" type="presParOf" srcId="{0D92214F-0B28-4041-9B19-736F4A6C7C3F}" destId="{F148D75E-DD2F-43F3-960D-A14095F3E440}" srcOrd="8" destOrd="0" presId="urn:microsoft.com/office/officeart/2018/2/layout/IconVerticalSolidList"/>
    <dgm:cxn modelId="{719B3E59-9D3F-4ADE-9300-B720CD030446}" type="presParOf" srcId="{F148D75E-DD2F-43F3-960D-A14095F3E440}" destId="{D11B85E0-19B2-438D-8E51-0BC71731A9D9}" srcOrd="0" destOrd="0" presId="urn:microsoft.com/office/officeart/2018/2/layout/IconVerticalSolidList"/>
    <dgm:cxn modelId="{7A8A22DB-3AC7-4AD3-B2F0-2F36B20549FE}" type="presParOf" srcId="{F148D75E-DD2F-43F3-960D-A14095F3E440}" destId="{DFBC1901-74FE-4738-BD1C-55AD30C4A910}" srcOrd="1" destOrd="0" presId="urn:microsoft.com/office/officeart/2018/2/layout/IconVerticalSolidList"/>
    <dgm:cxn modelId="{B24057F4-F306-4D69-A5F6-83F01AF8E266}" type="presParOf" srcId="{F148D75E-DD2F-43F3-960D-A14095F3E440}" destId="{A5B45B40-0291-48C6-9A95-04FB15EE1B0A}" srcOrd="2" destOrd="0" presId="urn:microsoft.com/office/officeart/2018/2/layout/IconVerticalSolidList"/>
    <dgm:cxn modelId="{B216C874-CF14-442B-8216-C2D86A25BA56}" type="presParOf" srcId="{F148D75E-DD2F-43F3-960D-A14095F3E440}" destId="{454CB05F-DE34-4B31-86FF-3FCCFBF5AC4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BD471-EDB2-40C3-B393-716D7F72C1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457A9F-581C-4E01-8CF1-42ADCC6D7494}">
      <dgm:prSet/>
      <dgm:spPr/>
      <dgm:t>
        <a:bodyPr/>
        <a:lstStyle/>
        <a:p>
          <a:r>
            <a:rPr lang="pt-BR"/>
            <a:t>Em teoria, TILs são o principal ativador da imunidade antitumoral e poderia ser um biomarcador promissor se avaliado objetivamente no microambiente tumoral.</a:t>
          </a:r>
          <a:endParaRPr lang="en-US"/>
        </a:p>
      </dgm:t>
    </dgm:pt>
    <dgm:pt modelId="{C6F13B1B-4C26-4A4F-B32F-11ED85171A78}" type="parTrans" cxnId="{F50657B1-698C-4AAE-9656-AD5B6B9E6089}">
      <dgm:prSet/>
      <dgm:spPr/>
      <dgm:t>
        <a:bodyPr/>
        <a:lstStyle/>
        <a:p>
          <a:endParaRPr lang="en-US"/>
        </a:p>
      </dgm:t>
    </dgm:pt>
    <dgm:pt modelId="{254CD502-9B35-40A9-A2E1-912D5B95F71D}" type="sibTrans" cxnId="{F50657B1-698C-4AAE-9656-AD5B6B9E6089}">
      <dgm:prSet/>
      <dgm:spPr/>
      <dgm:t>
        <a:bodyPr/>
        <a:lstStyle/>
        <a:p>
          <a:endParaRPr lang="en-US"/>
        </a:p>
      </dgm:t>
    </dgm:pt>
    <dgm:pt modelId="{E2C0F058-BF8F-42B4-ADC9-17F37CE07F09}">
      <dgm:prSet/>
      <dgm:spPr/>
      <dgm:t>
        <a:bodyPr/>
        <a:lstStyle/>
        <a:p>
          <a:r>
            <a:rPr lang="pt-BR"/>
            <a:t>Conceito de imunofenótipo é baseado no status de TILs no microambiente:</a:t>
          </a:r>
          <a:endParaRPr lang="en-US"/>
        </a:p>
      </dgm:t>
    </dgm:pt>
    <dgm:pt modelId="{27DB4FC0-3245-4378-9364-FF8FB8277500}" type="parTrans" cxnId="{67439913-7CD7-49C2-86AF-10B35F400627}">
      <dgm:prSet/>
      <dgm:spPr/>
      <dgm:t>
        <a:bodyPr/>
        <a:lstStyle/>
        <a:p>
          <a:endParaRPr lang="en-US"/>
        </a:p>
      </dgm:t>
    </dgm:pt>
    <dgm:pt modelId="{39F6E360-A52A-4F65-83B7-14D62ABEFB23}" type="sibTrans" cxnId="{67439913-7CD7-49C2-86AF-10B35F400627}">
      <dgm:prSet/>
      <dgm:spPr/>
      <dgm:t>
        <a:bodyPr/>
        <a:lstStyle/>
        <a:p>
          <a:endParaRPr lang="en-US"/>
        </a:p>
      </dgm:t>
    </dgm:pt>
    <dgm:pt modelId="{3685FF55-2237-4A7D-8A15-3BC44B37642F}">
      <dgm:prSet/>
      <dgm:spPr/>
      <dgm:t>
        <a:bodyPr/>
        <a:lstStyle/>
        <a:p>
          <a:r>
            <a:rPr lang="pt-BR"/>
            <a:t>Inflamado</a:t>
          </a:r>
          <a:endParaRPr lang="en-US"/>
        </a:p>
      </dgm:t>
    </dgm:pt>
    <dgm:pt modelId="{E640EEA3-7D05-4CF1-BDAE-A45177175A71}" type="parTrans" cxnId="{AABBD39F-3832-48CE-AF0E-DE4DA9374F9E}">
      <dgm:prSet/>
      <dgm:spPr/>
      <dgm:t>
        <a:bodyPr/>
        <a:lstStyle/>
        <a:p>
          <a:endParaRPr lang="en-US"/>
        </a:p>
      </dgm:t>
    </dgm:pt>
    <dgm:pt modelId="{A6A8289B-BA53-4C4D-8C8F-85F6B87D55C2}" type="sibTrans" cxnId="{AABBD39F-3832-48CE-AF0E-DE4DA9374F9E}">
      <dgm:prSet/>
      <dgm:spPr/>
      <dgm:t>
        <a:bodyPr/>
        <a:lstStyle/>
        <a:p>
          <a:endParaRPr lang="en-US"/>
        </a:p>
      </dgm:t>
    </dgm:pt>
    <dgm:pt modelId="{AAC3335B-DD69-4EE1-BBF6-7711B9A767AA}">
      <dgm:prSet/>
      <dgm:spPr/>
      <dgm:t>
        <a:bodyPr/>
        <a:lstStyle/>
        <a:p>
          <a:r>
            <a:rPr lang="pt-BR"/>
            <a:t>Exclusão imune (TIL excluído do estroma tumoral).</a:t>
          </a:r>
          <a:endParaRPr lang="en-US"/>
        </a:p>
      </dgm:t>
    </dgm:pt>
    <dgm:pt modelId="{797F5347-9A2A-4836-9D62-3144B9F40C4B}" type="parTrans" cxnId="{D55085B6-7AF9-43E9-8DA6-AB3D600B943D}">
      <dgm:prSet/>
      <dgm:spPr/>
      <dgm:t>
        <a:bodyPr/>
        <a:lstStyle/>
        <a:p>
          <a:endParaRPr lang="en-US"/>
        </a:p>
      </dgm:t>
    </dgm:pt>
    <dgm:pt modelId="{6062DFE5-651E-4885-B82F-37207F0972FB}" type="sibTrans" cxnId="{D55085B6-7AF9-43E9-8DA6-AB3D600B943D}">
      <dgm:prSet/>
      <dgm:spPr/>
      <dgm:t>
        <a:bodyPr/>
        <a:lstStyle/>
        <a:p>
          <a:endParaRPr lang="en-US"/>
        </a:p>
      </dgm:t>
    </dgm:pt>
    <dgm:pt modelId="{47521CDA-3B3F-4C50-A081-40F8A42A8064}">
      <dgm:prSet/>
      <dgm:spPr/>
      <dgm:t>
        <a:bodyPr/>
        <a:lstStyle/>
        <a:p>
          <a:r>
            <a:rPr lang="pt-BR"/>
            <a:t>Deserto imune (TIL escasso no microambiente).</a:t>
          </a:r>
          <a:endParaRPr lang="en-US"/>
        </a:p>
      </dgm:t>
    </dgm:pt>
    <dgm:pt modelId="{9F1573FF-85E8-4213-8DD7-64AB1B1D0693}" type="parTrans" cxnId="{53D50CC2-C57A-49FC-B006-2EACAC0A32DB}">
      <dgm:prSet/>
      <dgm:spPr/>
      <dgm:t>
        <a:bodyPr/>
        <a:lstStyle/>
        <a:p>
          <a:endParaRPr lang="en-US"/>
        </a:p>
      </dgm:t>
    </dgm:pt>
    <dgm:pt modelId="{A6302EFC-689D-4765-98BD-FE8C8B74AFF8}" type="sibTrans" cxnId="{53D50CC2-C57A-49FC-B006-2EACAC0A32DB}">
      <dgm:prSet/>
      <dgm:spPr/>
      <dgm:t>
        <a:bodyPr/>
        <a:lstStyle/>
        <a:p>
          <a:endParaRPr lang="en-US"/>
        </a:p>
      </dgm:t>
    </dgm:pt>
    <dgm:pt modelId="{D4151753-C23F-45E4-92E3-8AABF6E42590}">
      <dgm:prSet/>
      <dgm:spPr/>
      <dgm:t>
        <a:bodyPr/>
        <a:lstStyle/>
        <a:p>
          <a:r>
            <a:rPr lang="pt-BR"/>
            <a:t>*padronização da metodologia para classificação.</a:t>
          </a:r>
          <a:endParaRPr lang="en-US"/>
        </a:p>
      </dgm:t>
    </dgm:pt>
    <dgm:pt modelId="{3D029C72-A911-4FB9-9198-420F25C98B49}" type="parTrans" cxnId="{7B37FFAB-EDE1-4F4A-A876-91B747A24015}">
      <dgm:prSet/>
      <dgm:spPr/>
      <dgm:t>
        <a:bodyPr/>
        <a:lstStyle/>
        <a:p>
          <a:endParaRPr lang="en-US"/>
        </a:p>
      </dgm:t>
    </dgm:pt>
    <dgm:pt modelId="{21CABB86-C3C4-4540-88B6-09D4FF47157F}" type="sibTrans" cxnId="{7B37FFAB-EDE1-4F4A-A876-91B747A24015}">
      <dgm:prSet/>
      <dgm:spPr/>
      <dgm:t>
        <a:bodyPr/>
        <a:lstStyle/>
        <a:p>
          <a:endParaRPr lang="en-US"/>
        </a:p>
      </dgm:t>
    </dgm:pt>
    <dgm:pt modelId="{E40B0E96-7A20-425E-9942-F9A601E1F88B}">
      <dgm:prSet/>
      <dgm:spPr/>
      <dgm:t>
        <a:bodyPr/>
        <a:lstStyle/>
        <a:p>
          <a:r>
            <a:rPr lang="pt-BR"/>
            <a:t>*heterogeneidade interobservador.</a:t>
          </a:r>
          <a:endParaRPr lang="en-US"/>
        </a:p>
      </dgm:t>
    </dgm:pt>
    <dgm:pt modelId="{0189DACF-FEBD-4A64-A83A-F1AB46FCB744}" type="parTrans" cxnId="{6B6B628D-C76D-4E33-A453-5D800C4E256A}">
      <dgm:prSet/>
      <dgm:spPr/>
      <dgm:t>
        <a:bodyPr/>
        <a:lstStyle/>
        <a:p>
          <a:endParaRPr lang="en-US"/>
        </a:p>
      </dgm:t>
    </dgm:pt>
    <dgm:pt modelId="{38A74F45-E2C1-4D29-A147-E18A1D23BEBB}" type="sibTrans" cxnId="{6B6B628D-C76D-4E33-A453-5D800C4E256A}">
      <dgm:prSet/>
      <dgm:spPr/>
      <dgm:t>
        <a:bodyPr/>
        <a:lstStyle/>
        <a:p>
          <a:endParaRPr lang="en-US"/>
        </a:p>
      </dgm:t>
    </dgm:pt>
    <dgm:pt modelId="{A323A54B-B8CF-4E3F-B92D-1070C61A7A83}" type="pres">
      <dgm:prSet presAssocID="{405BD471-EDB2-40C3-B393-716D7F72C172}" presName="linear" presStyleCnt="0">
        <dgm:presLayoutVars>
          <dgm:animLvl val="lvl"/>
          <dgm:resizeHandles val="exact"/>
        </dgm:presLayoutVars>
      </dgm:prSet>
      <dgm:spPr/>
    </dgm:pt>
    <dgm:pt modelId="{1D321741-ADF4-4A36-A87E-D2E7769093D1}" type="pres">
      <dgm:prSet presAssocID="{1D457A9F-581C-4E01-8CF1-42ADCC6D7494}" presName="parentText" presStyleLbl="node1" presStyleIdx="0" presStyleCnt="7">
        <dgm:presLayoutVars>
          <dgm:chMax val="0"/>
          <dgm:bulletEnabled val="1"/>
        </dgm:presLayoutVars>
      </dgm:prSet>
      <dgm:spPr/>
    </dgm:pt>
    <dgm:pt modelId="{E7F1ABE9-CFC6-4A19-A12E-F0C37A0C282D}" type="pres">
      <dgm:prSet presAssocID="{254CD502-9B35-40A9-A2E1-912D5B95F71D}" presName="spacer" presStyleCnt="0"/>
      <dgm:spPr/>
    </dgm:pt>
    <dgm:pt modelId="{57C25656-6871-4A1C-8AB6-EDA0084F322B}" type="pres">
      <dgm:prSet presAssocID="{E2C0F058-BF8F-42B4-ADC9-17F37CE07F09}" presName="parentText" presStyleLbl="node1" presStyleIdx="1" presStyleCnt="7">
        <dgm:presLayoutVars>
          <dgm:chMax val="0"/>
          <dgm:bulletEnabled val="1"/>
        </dgm:presLayoutVars>
      </dgm:prSet>
      <dgm:spPr/>
    </dgm:pt>
    <dgm:pt modelId="{D4654F9F-07D1-4A88-ADCB-B9EB7CB618A9}" type="pres">
      <dgm:prSet presAssocID="{39F6E360-A52A-4F65-83B7-14D62ABEFB23}" presName="spacer" presStyleCnt="0"/>
      <dgm:spPr/>
    </dgm:pt>
    <dgm:pt modelId="{E5F52C00-FB03-4855-AD66-1879EAC7EA2E}" type="pres">
      <dgm:prSet presAssocID="{3685FF55-2237-4A7D-8A15-3BC44B37642F}" presName="parentText" presStyleLbl="node1" presStyleIdx="2" presStyleCnt="7">
        <dgm:presLayoutVars>
          <dgm:chMax val="0"/>
          <dgm:bulletEnabled val="1"/>
        </dgm:presLayoutVars>
      </dgm:prSet>
      <dgm:spPr/>
    </dgm:pt>
    <dgm:pt modelId="{EF796A5B-6384-468A-8FB6-73AD090AFBFC}" type="pres">
      <dgm:prSet presAssocID="{A6A8289B-BA53-4C4D-8C8F-85F6B87D55C2}" presName="spacer" presStyleCnt="0"/>
      <dgm:spPr/>
    </dgm:pt>
    <dgm:pt modelId="{240746F7-9D13-4658-8B20-D117E0136789}" type="pres">
      <dgm:prSet presAssocID="{AAC3335B-DD69-4EE1-BBF6-7711B9A767AA}" presName="parentText" presStyleLbl="node1" presStyleIdx="3" presStyleCnt="7">
        <dgm:presLayoutVars>
          <dgm:chMax val="0"/>
          <dgm:bulletEnabled val="1"/>
        </dgm:presLayoutVars>
      </dgm:prSet>
      <dgm:spPr/>
    </dgm:pt>
    <dgm:pt modelId="{81AC508A-BF18-4A46-88AA-670277F1F368}" type="pres">
      <dgm:prSet presAssocID="{6062DFE5-651E-4885-B82F-37207F0972FB}" presName="spacer" presStyleCnt="0"/>
      <dgm:spPr/>
    </dgm:pt>
    <dgm:pt modelId="{B56CB2E7-3331-45A6-9078-8DDBEB56CBAE}" type="pres">
      <dgm:prSet presAssocID="{47521CDA-3B3F-4C50-A081-40F8A42A8064}" presName="parentText" presStyleLbl="node1" presStyleIdx="4" presStyleCnt="7">
        <dgm:presLayoutVars>
          <dgm:chMax val="0"/>
          <dgm:bulletEnabled val="1"/>
        </dgm:presLayoutVars>
      </dgm:prSet>
      <dgm:spPr/>
    </dgm:pt>
    <dgm:pt modelId="{207D2403-3B6D-4E64-A469-AD9CEDAE67DB}" type="pres">
      <dgm:prSet presAssocID="{A6302EFC-689D-4765-98BD-FE8C8B74AFF8}" presName="spacer" presStyleCnt="0"/>
      <dgm:spPr/>
    </dgm:pt>
    <dgm:pt modelId="{F17B2485-3AC1-42FB-8152-098B22FB2C7F}" type="pres">
      <dgm:prSet presAssocID="{D4151753-C23F-45E4-92E3-8AABF6E42590}" presName="parentText" presStyleLbl="node1" presStyleIdx="5" presStyleCnt="7">
        <dgm:presLayoutVars>
          <dgm:chMax val="0"/>
          <dgm:bulletEnabled val="1"/>
        </dgm:presLayoutVars>
      </dgm:prSet>
      <dgm:spPr/>
    </dgm:pt>
    <dgm:pt modelId="{AFD7F8F3-6F50-4133-A2F7-362A4533A14E}" type="pres">
      <dgm:prSet presAssocID="{21CABB86-C3C4-4540-88B6-09D4FF47157F}" presName="spacer" presStyleCnt="0"/>
      <dgm:spPr/>
    </dgm:pt>
    <dgm:pt modelId="{3919B23C-81D1-4C9D-9888-A6F332A7BA01}" type="pres">
      <dgm:prSet presAssocID="{E40B0E96-7A20-425E-9942-F9A601E1F88B}" presName="parentText" presStyleLbl="node1" presStyleIdx="6" presStyleCnt="7">
        <dgm:presLayoutVars>
          <dgm:chMax val="0"/>
          <dgm:bulletEnabled val="1"/>
        </dgm:presLayoutVars>
      </dgm:prSet>
      <dgm:spPr/>
    </dgm:pt>
  </dgm:ptLst>
  <dgm:cxnLst>
    <dgm:cxn modelId="{5BE8B402-DDC8-49F8-9E72-134F1F5BD4A6}" type="presOf" srcId="{1D457A9F-581C-4E01-8CF1-42ADCC6D7494}" destId="{1D321741-ADF4-4A36-A87E-D2E7769093D1}" srcOrd="0" destOrd="0" presId="urn:microsoft.com/office/officeart/2005/8/layout/vList2"/>
    <dgm:cxn modelId="{67439913-7CD7-49C2-86AF-10B35F400627}" srcId="{405BD471-EDB2-40C3-B393-716D7F72C172}" destId="{E2C0F058-BF8F-42B4-ADC9-17F37CE07F09}" srcOrd="1" destOrd="0" parTransId="{27DB4FC0-3245-4378-9364-FF8FB8277500}" sibTransId="{39F6E360-A52A-4F65-83B7-14D62ABEFB23}"/>
    <dgm:cxn modelId="{F8579B7E-CC85-437C-A22D-FBE9D1FD143A}" type="presOf" srcId="{47521CDA-3B3F-4C50-A081-40F8A42A8064}" destId="{B56CB2E7-3331-45A6-9078-8DDBEB56CBAE}" srcOrd="0" destOrd="0" presId="urn:microsoft.com/office/officeart/2005/8/layout/vList2"/>
    <dgm:cxn modelId="{E8A81783-1DFD-4F77-9F9F-376517C038A2}" type="presOf" srcId="{D4151753-C23F-45E4-92E3-8AABF6E42590}" destId="{F17B2485-3AC1-42FB-8152-098B22FB2C7F}" srcOrd="0" destOrd="0" presId="urn:microsoft.com/office/officeart/2005/8/layout/vList2"/>
    <dgm:cxn modelId="{6B6B628D-C76D-4E33-A453-5D800C4E256A}" srcId="{405BD471-EDB2-40C3-B393-716D7F72C172}" destId="{E40B0E96-7A20-425E-9942-F9A601E1F88B}" srcOrd="6" destOrd="0" parTransId="{0189DACF-FEBD-4A64-A83A-F1AB46FCB744}" sibTransId="{38A74F45-E2C1-4D29-A147-E18A1D23BEBB}"/>
    <dgm:cxn modelId="{1FCF2C93-D810-425F-A00B-8E60C12F61EA}" type="presOf" srcId="{405BD471-EDB2-40C3-B393-716D7F72C172}" destId="{A323A54B-B8CF-4E3F-B92D-1070C61A7A83}" srcOrd="0" destOrd="0" presId="urn:microsoft.com/office/officeart/2005/8/layout/vList2"/>
    <dgm:cxn modelId="{AABBD39F-3832-48CE-AF0E-DE4DA9374F9E}" srcId="{405BD471-EDB2-40C3-B393-716D7F72C172}" destId="{3685FF55-2237-4A7D-8A15-3BC44B37642F}" srcOrd="2" destOrd="0" parTransId="{E640EEA3-7D05-4CF1-BDAE-A45177175A71}" sibTransId="{A6A8289B-BA53-4C4D-8C8F-85F6B87D55C2}"/>
    <dgm:cxn modelId="{7B37FFAB-EDE1-4F4A-A876-91B747A24015}" srcId="{405BD471-EDB2-40C3-B393-716D7F72C172}" destId="{D4151753-C23F-45E4-92E3-8AABF6E42590}" srcOrd="5" destOrd="0" parTransId="{3D029C72-A911-4FB9-9198-420F25C98B49}" sibTransId="{21CABB86-C3C4-4540-88B6-09D4FF47157F}"/>
    <dgm:cxn modelId="{F50657B1-698C-4AAE-9656-AD5B6B9E6089}" srcId="{405BD471-EDB2-40C3-B393-716D7F72C172}" destId="{1D457A9F-581C-4E01-8CF1-42ADCC6D7494}" srcOrd="0" destOrd="0" parTransId="{C6F13B1B-4C26-4A4F-B32F-11ED85171A78}" sibTransId="{254CD502-9B35-40A9-A2E1-912D5B95F71D}"/>
    <dgm:cxn modelId="{D55085B6-7AF9-43E9-8DA6-AB3D600B943D}" srcId="{405BD471-EDB2-40C3-B393-716D7F72C172}" destId="{AAC3335B-DD69-4EE1-BBF6-7711B9A767AA}" srcOrd="3" destOrd="0" parTransId="{797F5347-9A2A-4836-9D62-3144B9F40C4B}" sibTransId="{6062DFE5-651E-4885-B82F-37207F0972FB}"/>
    <dgm:cxn modelId="{45B3D4BF-0FC4-4C00-A960-0918A8CA6023}" type="presOf" srcId="{3685FF55-2237-4A7D-8A15-3BC44B37642F}" destId="{E5F52C00-FB03-4855-AD66-1879EAC7EA2E}" srcOrd="0" destOrd="0" presId="urn:microsoft.com/office/officeart/2005/8/layout/vList2"/>
    <dgm:cxn modelId="{53D50CC2-C57A-49FC-B006-2EACAC0A32DB}" srcId="{405BD471-EDB2-40C3-B393-716D7F72C172}" destId="{47521CDA-3B3F-4C50-A081-40F8A42A8064}" srcOrd="4" destOrd="0" parTransId="{9F1573FF-85E8-4213-8DD7-64AB1B1D0693}" sibTransId="{A6302EFC-689D-4765-98BD-FE8C8B74AFF8}"/>
    <dgm:cxn modelId="{698F78D9-BF1C-4211-86AB-9C9C691601E2}" type="presOf" srcId="{AAC3335B-DD69-4EE1-BBF6-7711B9A767AA}" destId="{240746F7-9D13-4658-8B20-D117E0136789}" srcOrd="0" destOrd="0" presId="urn:microsoft.com/office/officeart/2005/8/layout/vList2"/>
    <dgm:cxn modelId="{FBABF5DE-059C-4258-93F4-441BB30F7537}" type="presOf" srcId="{E2C0F058-BF8F-42B4-ADC9-17F37CE07F09}" destId="{57C25656-6871-4A1C-8AB6-EDA0084F322B}" srcOrd="0" destOrd="0" presId="urn:microsoft.com/office/officeart/2005/8/layout/vList2"/>
    <dgm:cxn modelId="{FDD1B2EA-F2CB-430D-9CD4-92E9CD27D274}" type="presOf" srcId="{E40B0E96-7A20-425E-9942-F9A601E1F88B}" destId="{3919B23C-81D1-4C9D-9888-A6F332A7BA01}" srcOrd="0" destOrd="0" presId="urn:microsoft.com/office/officeart/2005/8/layout/vList2"/>
    <dgm:cxn modelId="{3D452182-629E-4E1A-936C-723251AC9B0C}" type="presParOf" srcId="{A323A54B-B8CF-4E3F-B92D-1070C61A7A83}" destId="{1D321741-ADF4-4A36-A87E-D2E7769093D1}" srcOrd="0" destOrd="0" presId="urn:microsoft.com/office/officeart/2005/8/layout/vList2"/>
    <dgm:cxn modelId="{FD48C9C1-4EC4-418A-B0C5-74A4887ECE5A}" type="presParOf" srcId="{A323A54B-B8CF-4E3F-B92D-1070C61A7A83}" destId="{E7F1ABE9-CFC6-4A19-A12E-F0C37A0C282D}" srcOrd="1" destOrd="0" presId="urn:microsoft.com/office/officeart/2005/8/layout/vList2"/>
    <dgm:cxn modelId="{72898637-75AE-489A-9E9A-08F73F61AE1C}" type="presParOf" srcId="{A323A54B-B8CF-4E3F-B92D-1070C61A7A83}" destId="{57C25656-6871-4A1C-8AB6-EDA0084F322B}" srcOrd="2" destOrd="0" presId="urn:microsoft.com/office/officeart/2005/8/layout/vList2"/>
    <dgm:cxn modelId="{1DBC43D6-054E-4B5A-969B-52AE82206FB0}" type="presParOf" srcId="{A323A54B-B8CF-4E3F-B92D-1070C61A7A83}" destId="{D4654F9F-07D1-4A88-ADCB-B9EB7CB618A9}" srcOrd="3" destOrd="0" presId="urn:microsoft.com/office/officeart/2005/8/layout/vList2"/>
    <dgm:cxn modelId="{C96875A0-AEA4-46B1-8EA0-F007881DF34A}" type="presParOf" srcId="{A323A54B-B8CF-4E3F-B92D-1070C61A7A83}" destId="{E5F52C00-FB03-4855-AD66-1879EAC7EA2E}" srcOrd="4" destOrd="0" presId="urn:microsoft.com/office/officeart/2005/8/layout/vList2"/>
    <dgm:cxn modelId="{EDD53803-34B7-4638-99B0-5629E4E3AE00}" type="presParOf" srcId="{A323A54B-B8CF-4E3F-B92D-1070C61A7A83}" destId="{EF796A5B-6384-468A-8FB6-73AD090AFBFC}" srcOrd="5" destOrd="0" presId="urn:microsoft.com/office/officeart/2005/8/layout/vList2"/>
    <dgm:cxn modelId="{19889249-5D9C-4FAB-953E-355DBCA2331A}" type="presParOf" srcId="{A323A54B-B8CF-4E3F-B92D-1070C61A7A83}" destId="{240746F7-9D13-4658-8B20-D117E0136789}" srcOrd="6" destOrd="0" presId="urn:microsoft.com/office/officeart/2005/8/layout/vList2"/>
    <dgm:cxn modelId="{5597EABE-6525-43CF-8BCF-3D93A3165305}" type="presParOf" srcId="{A323A54B-B8CF-4E3F-B92D-1070C61A7A83}" destId="{81AC508A-BF18-4A46-88AA-670277F1F368}" srcOrd="7" destOrd="0" presId="urn:microsoft.com/office/officeart/2005/8/layout/vList2"/>
    <dgm:cxn modelId="{23FC96E2-5F16-42B0-88F2-A797981CB419}" type="presParOf" srcId="{A323A54B-B8CF-4E3F-B92D-1070C61A7A83}" destId="{B56CB2E7-3331-45A6-9078-8DDBEB56CBAE}" srcOrd="8" destOrd="0" presId="urn:microsoft.com/office/officeart/2005/8/layout/vList2"/>
    <dgm:cxn modelId="{669AFFFE-A025-43F6-ADD9-2699FA5549DA}" type="presParOf" srcId="{A323A54B-B8CF-4E3F-B92D-1070C61A7A83}" destId="{207D2403-3B6D-4E64-A469-AD9CEDAE67DB}" srcOrd="9" destOrd="0" presId="urn:microsoft.com/office/officeart/2005/8/layout/vList2"/>
    <dgm:cxn modelId="{FDD1E5F0-64A4-44D9-A6A0-24E00B6C6CFC}" type="presParOf" srcId="{A323A54B-B8CF-4E3F-B92D-1070C61A7A83}" destId="{F17B2485-3AC1-42FB-8152-098B22FB2C7F}" srcOrd="10" destOrd="0" presId="urn:microsoft.com/office/officeart/2005/8/layout/vList2"/>
    <dgm:cxn modelId="{09993BF7-8AE9-4B0D-B081-922948287557}" type="presParOf" srcId="{A323A54B-B8CF-4E3F-B92D-1070C61A7A83}" destId="{AFD7F8F3-6F50-4133-A2F7-362A4533A14E}" srcOrd="11" destOrd="0" presId="urn:microsoft.com/office/officeart/2005/8/layout/vList2"/>
    <dgm:cxn modelId="{080A72A6-2E66-4A4E-A649-35A8F00A866A}" type="presParOf" srcId="{A323A54B-B8CF-4E3F-B92D-1070C61A7A83}" destId="{3919B23C-81D1-4C9D-9888-A6F332A7BA01}" srcOrd="1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E0CF1D-EC48-4D8B-A790-21265CC478A9}"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8375435B-24D4-4B47-AD13-EC662F23B7B1}">
      <dgm:prSet/>
      <dgm:spPr/>
      <dgm:t>
        <a:bodyPr/>
        <a:lstStyle/>
        <a:p>
          <a:r>
            <a:rPr lang="pt-BR"/>
            <a:t>Microbioma é uma coleção dinâmica de organismos comensais que colonizam sítios do corpo humano e tem sido relacionados a reposta a imunoterapia e impacto na imunidade anticâncer. </a:t>
          </a:r>
          <a:endParaRPr lang="en-US"/>
        </a:p>
      </dgm:t>
    </dgm:pt>
    <dgm:pt modelId="{C02189E7-0A58-4433-9A17-9BF3B606E1AE}" type="parTrans" cxnId="{463F6E80-21F1-48E3-A1AC-03B7D48CEE5A}">
      <dgm:prSet/>
      <dgm:spPr/>
      <dgm:t>
        <a:bodyPr/>
        <a:lstStyle/>
        <a:p>
          <a:endParaRPr lang="en-US"/>
        </a:p>
      </dgm:t>
    </dgm:pt>
    <dgm:pt modelId="{66530A4B-5A43-4A5B-AE28-5EB11EA1ABDF}" type="sibTrans" cxnId="{463F6E80-21F1-48E3-A1AC-03B7D48CEE5A}">
      <dgm:prSet/>
      <dgm:spPr/>
      <dgm:t>
        <a:bodyPr/>
        <a:lstStyle/>
        <a:p>
          <a:endParaRPr lang="en-US"/>
        </a:p>
      </dgm:t>
    </dgm:pt>
    <dgm:pt modelId="{9F9734E1-59DD-468D-B154-20CC4FC42486}">
      <dgm:prSet/>
      <dgm:spPr/>
      <dgm:t>
        <a:bodyPr/>
        <a:lstStyle/>
        <a:p>
          <a:r>
            <a:rPr lang="pt-BR" dirty="0"/>
            <a:t>Provém proteção a organismos patogênicos e regula imunidade (o sistema imune é estimulado pela </a:t>
          </a:r>
          <a:r>
            <a:rPr lang="pt-BR" dirty="0" err="1"/>
            <a:t>microbioma</a:t>
          </a:r>
          <a:r>
            <a:rPr lang="pt-BR" dirty="0"/>
            <a:t> que regula a resposta inflamatória local e ajuda a resposta imune adaptativa). </a:t>
          </a:r>
          <a:endParaRPr lang="en-US" dirty="0"/>
        </a:p>
      </dgm:t>
    </dgm:pt>
    <dgm:pt modelId="{15E3A4A3-4E34-4D3B-9292-535898B2106A}" type="parTrans" cxnId="{41E7488C-60C1-48BE-A535-A0C2A9DEEBF6}">
      <dgm:prSet/>
      <dgm:spPr/>
      <dgm:t>
        <a:bodyPr/>
        <a:lstStyle/>
        <a:p>
          <a:endParaRPr lang="en-US"/>
        </a:p>
      </dgm:t>
    </dgm:pt>
    <dgm:pt modelId="{154071EC-6700-46C5-AB6E-84A07A9DC777}" type="sibTrans" cxnId="{41E7488C-60C1-48BE-A535-A0C2A9DEEBF6}">
      <dgm:prSet/>
      <dgm:spPr/>
      <dgm:t>
        <a:bodyPr/>
        <a:lstStyle/>
        <a:p>
          <a:endParaRPr lang="en-US"/>
        </a:p>
      </dgm:t>
    </dgm:pt>
    <dgm:pt modelId="{869B244F-CD11-4053-9512-A2BD85EF02C4}">
      <dgm:prSet/>
      <dgm:spPr/>
      <dgm:t>
        <a:bodyPr/>
        <a:lstStyle/>
        <a:p>
          <a:r>
            <a:rPr lang="en-US" dirty="0" err="1"/>
            <a:t>Alteração</a:t>
          </a:r>
          <a:r>
            <a:rPr lang="en-US" dirty="0"/>
            <a:t> </a:t>
          </a:r>
          <a:r>
            <a:rPr lang="en-US" dirty="0" err="1"/>
            <a:t>na</a:t>
          </a:r>
          <a:r>
            <a:rPr lang="en-US" dirty="0"/>
            <a:t> </a:t>
          </a:r>
          <a:r>
            <a:rPr lang="en-US" dirty="0" err="1"/>
            <a:t>composição</a:t>
          </a:r>
          <a:r>
            <a:rPr lang="en-US" dirty="0"/>
            <a:t> do </a:t>
          </a:r>
          <a:r>
            <a:rPr lang="en-US" dirty="0" err="1"/>
            <a:t>microbioma</a:t>
          </a:r>
          <a:r>
            <a:rPr lang="en-US" dirty="0"/>
            <a:t> </a:t>
          </a:r>
          <a:r>
            <a:rPr lang="en-US" dirty="0" err="1"/>
            <a:t>pode</a:t>
          </a:r>
          <a:r>
            <a:rPr lang="en-US" dirty="0"/>
            <a:t> </a:t>
          </a:r>
          <a:r>
            <a:rPr lang="en-US" dirty="0" err="1"/>
            <a:t>afetar</a:t>
          </a:r>
          <a:r>
            <a:rPr lang="en-US" dirty="0"/>
            <a:t> o </a:t>
          </a:r>
          <a:r>
            <a:rPr lang="en-US" dirty="0" err="1"/>
            <a:t>microambiente</a:t>
          </a:r>
          <a:r>
            <a:rPr lang="en-US" dirty="0"/>
            <a:t> </a:t>
          </a:r>
          <a:r>
            <a:rPr lang="en-US" dirty="0" err="1"/>
            <a:t>imune</a:t>
          </a:r>
          <a:r>
            <a:rPr lang="en-US" dirty="0"/>
            <a:t> tumoral </a:t>
          </a:r>
          <a:r>
            <a:rPr lang="en-US" dirty="0" err="1"/>
            <a:t>pelo</a:t>
          </a:r>
          <a:r>
            <a:rPr lang="en-US" dirty="0"/>
            <a:t> </a:t>
          </a:r>
          <a:r>
            <a:rPr lang="en-US" dirty="0" err="1"/>
            <a:t>retorno</a:t>
          </a:r>
          <a:r>
            <a:rPr lang="en-US" dirty="0"/>
            <a:t>/</a:t>
          </a:r>
          <a:r>
            <a:rPr lang="en-US" dirty="0" err="1"/>
            <a:t>recirculação</a:t>
          </a:r>
          <a:r>
            <a:rPr lang="en-US" dirty="0"/>
            <a:t> de </a:t>
          </a:r>
          <a:r>
            <a:rPr lang="en-US" dirty="0" err="1"/>
            <a:t>linfócitos</a:t>
          </a:r>
          <a:r>
            <a:rPr lang="en-US" dirty="0"/>
            <a:t>. </a:t>
          </a:r>
        </a:p>
      </dgm:t>
    </dgm:pt>
    <dgm:pt modelId="{D0BF8B8E-BABE-48EA-994D-A7D38305583F}" type="parTrans" cxnId="{DBC56226-E0E9-499B-9158-BB84D1906542}">
      <dgm:prSet/>
      <dgm:spPr/>
      <dgm:t>
        <a:bodyPr/>
        <a:lstStyle/>
        <a:p>
          <a:endParaRPr lang="en-US"/>
        </a:p>
      </dgm:t>
    </dgm:pt>
    <dgm:pt modelId="{A3335589-3C0A-457D-993B-FDEE113C8E89}" type="sibTrans" cxnId="{DBC56226-E0E9-499B-9158-BB84D1906542}">
      <dgm:prSet/>
      <dgm:spPr/>
      <dgm:t>
        <a:bodyPr/>
        <a:lstStyle/>
        <a:p>
          <a:endParaRPr lang="en-US"/>
        </a:p>
      </dgm:t>
    </dgm:pt>
    <dgm:pt modelId="{9CF057D7-7AA1-4881-84C0-CEE4201195EB}">
      <dgm:prSet/>
      <dgm:spPr/>
      <dgm:t>
        <a:bodyPr/>
        <a:lstStyle/>
        <a:p>
          <a:r>
            <a:rPr lang="en-US"/>
            <a:t>Análise da composição do microbioma intestinal seria favorável para prever o efeito da terapia com anti-PD-1/PD-L1.</a:t>
          </a:r>
        </a:p>
      </dgm:t>
    </dgm:pt>
    <dgm:pt modelId="{F9C3CE08-5CFF-4124-942F-2C7C722335AC}" type="parTrans" cxnId="{94937F19-D1BE-4884-BA66-E93DF6BFD514}">
      <dgm:prSet/>
      <dgm:spPr/>
      <dgm:t>
        <a:bodyPr/>
        <a:lstStyle/>
        <a:p>
          <a:endParaRPr lang="en-US"/>
        </a:p>
      </dgm:t>
    </dgm:pt>
    <dgm:pt modelId="{ABC7081F-49B2-4006-9979-4B81BB24652F}" type="sibTrans" cxnId="{94937F19-D1BE-4884-BA66-E93DF6BFD514}">
      <dgm:prSet/>
      <dgm:spPr/>
      <dgm:t>
        <a:bodyPr/>
        <a:lstStyle/>
        <a:p>
          <a:endParaRPr lang="en-US"/>
        </a:p>
      </dgm:t>
    </dgm:pt>
    <dgm:pt modelId="{73378FD7-B49A-4749-82AF-796485E85BE4}">
      <dgm:prSet/>
      <dgm:spPr/>
      <dgm:t>
        <a:bodyPr/>
        <a:lstStyle/>
        <a:p>
          <a:r>
            <a:rPr lang="pt-BR"/>
            <a:t>O exato mecanismo pelo qual o microbioma alterado afeta a reposta a imunoterapia ainda não é claro.</a:t>
          </a:r>
          <a:endParaRPr lang="en-US"/>
        </a:p>
      </dgm:t>
    </dgm:pt>
    <dgm:pt modelId="{771519A0-1779-43A4-BB6A-9B87255FF83C}" type="parTrans" cxnId="{02326560-13AD-4A4B-981F-98575C071695}">
      <dgm:prSet/>
      <dgm:spPr/>
      <dgm:t>
        <a:bodyPr/>
        <a:lstStyle/>
        <a:p>
          <a:endParaRPr lang="en-US"/>
        </a:p>
      </dgm:t>
    </dgm:pt>
    <dgm:pt modelId="{D09DF831-814E-45C5-AE7C-E81BD2A35069}" type="sibTrans" cxnId="{02326560-13AD-4A4B-981F-98575C071695}">
      <dgm:prSet/>
      <dgm:spPr/>
      <dgm:t>
        <a:bodyPr/>
        <a:lstStyle/>
        <a:p>
          <a:endParaRPr lang="en-US"/>
        </a:p>
      </dgm:t>
    </dgm:pt>
    <dgm:pt modelId="{C9CAD34C-A7E0-4650-9A0F-EEAE246C386D}" type="pres">
      <dgm:prSet presAssocID="{F5E0CF1D-EC48-4D8B-A790-21265CC478A9}" presName="vert0" presStyleCnt="0">
        <dgm:presLayoutVars>
          <dgm:dir/>
          <dgm:animOne val="branch"/>
          <dgm:animLvl val="lvl"/>
        </dgm:presLayoutVars>
      </dgm:prSet>
      <dgm:spPr/>
    </dgm:pt>
    <dgm:pt modelId="{E16802C6-B9D7-464C-8A15-6051D8577D45}" type="pres">
      <dgm:prSet presAssocID="{8375435B-24D4-4B47-AD13-EC662F23B7B1}" presName="thickLine" presStyleLbl="alignNode1" presStyleIdx="0" presStyleCnt="5"/>
      <dgm:spPr/>
    </dgm:pt>
    <dgm:pt modelId="{FC5CB2FB-F3AE-49F9-B1DC-994EBCBA0332}" type="pres">
      <dgm:prSet presAssocID="{8375435B-24D4-4B47-AD13-EC662F23B7B1}" presName="horz1" presStyleCnt="0"/>
      <dgm:spPr/>
    </dgm:pt>
    <dgm:pt modelId="{2DEFC774-4480-4EE2-B184-6E39360FA54A}" type="pres">
      <dgm:prSet presAssocID="{8375435B-24D4-4B47-AD13-EC662F23B7B1}" presName="tx1" presStyleLbl="revTx" presStyleIdx="0" presStyleCnt="5"/>
      <dgm:spPr/>
    </dgm:pt>
    <dgm:pt modelId="{5B0C163A-DF43-4A83-AAA8-7A334A3BE5C6}" type="pres">
      <dgm:prSet presAssocID="{8375435B-24D4-4B47-AD13-EC662F23B7B1}" presName="vert1" presStyleCnt="0"/>
      <dgm:spPr/>
    </dgm:pt>
    <dgm:pt modelId="{500B427F-3ADE-445E-B8E1-D7C484EFB4B0}" type="pres">
      <dgm:prSet presAssocID="{9F9734E1-59DD-468D-B154-20CC4FC42486}" presName="thickLine" presStyleLbl="alignNode1" presStyleIdx="1" presStyleCnt="5"/>
      <dgm:spPr/>
    </dgm:pt>
    <dgm:pt modelId="{5CA81A9C-1184-43E2-8352-A546B9D90BC3}" type="pres">
      <dgm:prSet presAssocID="{9F9734E1-59DD-468D-B154-20CC4FC42486}" presName="horz1" presStyleCnt="0"/>
      <dgm:spPr/>
    </dgm:pt>
    <dgm:pt modelId="{4DA060AC-83CF-4669-A087-EA62DB8155F5}" type="pres">
      <dgm:prSet presAssocID="{9F9734E1-59DD-468D-B154-20CC4FC42486}" presName="tx1" presStyleLbl="revTx" presStyleIdx="1" presStyleCnt="5"/>
      <dgm:spPr/>
    </dgm:pt>
    <dgm:pt modelId="{1B8BD597-6FEF-4873-BDE1-652EAE74C66C}" type="pres">
      <dgm:prSet presAssocID="{9F9734E1-59DD-468D-B154-20CC4FC42486}" presName="vert1" presStyleCnt="0"/>
      <dgm:spPr/>
    </dgm:pt>
    <dgm:pt modelId="{00CF0FEC-6788-4C0F-B445-684E57FBD010}" type="pres">
      <dgm:prSet presAssocID="{869B244F-CD11-4053-9512-A2BD85EF02C4}" presName="thickLine" presStyleLbl="alignNode1" presStyleIdx="2" presStyleCnt="5"/>
      <dgm:spPr/>
    </dgm:pt>
    <dgm:pt modelId="{144AC285-50F6-419B-BC11-0D353C664B28}" type="pres">
      <dgm:prSet presAssocID="{869B244F-CD11-4053-9512-A2BD85EF02C4}" presName="horz1" presStyleCnt="0"/>
      <dgm:spPr/>
    </dgm:pt>
    <dgm:pt modelId="{50D19508-0FC7-4F23-8359-953DFEAA1854}" type="pres">
      <dgm:prSet presAssocID="{869B244F-CD11-4053-9512-A2BD85EF02C4}" presName="tx1" presStyleLbl="revTx" presStyleIdx="2" presStyleCnt="5"/>
      <dgm:spPr/>
    </dgm:pt>
    <dgm:pt modelId="{9B077781-6E00-41A0-93EC-5B848219A31B}" type="pres">
      <dgm:prSet presAssocID="{869B244F-CD11-4053-9512-A2BD85EF02C4}" presName="vert1" presStyleCnt="0"/>
      <dgm:spPr/>
    </dgm:pt>
    <dgm:pt modelId="{C408FC79-F359-441E-88A9-13B78A9C626F}" type="pres">
      <dgm:prSet presAssocID="{9CF057D7-7AA1-4881-84C0-CEE4201195EB}" presName="thickLine" presStyleLbl="alignNode1" presStyleIdx="3" presStyleCnt="5"/>
      <dgm:spPr/>
    </dgm:pt>
    <dgm:pt modelId="{4F079E90-82FB-49DF-B5F2-E5E117285A4C}" type="pres">
      <dgm:prSet presAssocID="{9CF057D7-7AA1-4881-84C0-CEE4201195EB}" presName="horz1" presStyleCnt="0"/>
      <dgm:spPr/>
    </dgm:pt>
    <dgm:pt modelId="{BD7B532A-806D-495A-9906-F7F8D0992008}" type="pres">
      <dgm:prSet presAssocID="{9CF057D7-7AA1-4881-84C0-CEE4201195EB}" presName="tx1" presStyleLbl="revTx" presStyleIdx="3" presStyleCnt="5"/>
      <dgm:spPr/>
    </dgm:pt>
    <dgm:pt modelId="{2D524689-6FCC-46D1-9E43-52183EB35061}" type="pres">
      <dgm:prSet presAssocID="{9CF057D7-7AA1-4881-84C0-CEE4201195EB}" presName="vert1" presStyleCnt="0"/>
      <dgm:spPr/>
    </dgm:pt>
    <dgm:pt modelId="{818C8367-DACD-4B9B-8571-EF23301DB8CE}" type="pres">
      <dgm:prSet presAssocID="{73378FD7-B49A-4749-82AF-796485E85BE4}" presName="thickLine" presStyleLbl="alignNode1" presStyleIdx="4" presStyleCnt="5"/>
      <dgm:spPr/>
    </dgm:pt>
    <dgm:pt modelId="{87EB1CAC-3DAF-48C9-B4DE-9E7BE3DA879E}" type="pres">
      <dgm:prSet presAssocID="{73378FD7-B49A-4749-82AF-796485E85BE4}" presName="horz1" presStyleCnt="0"/>
      <dgm:spPr/>
    </dgm:pt>
    <dgm:pt modelId="{30727E5B-00D6-4B9A-BADF-DB8384577768}" type="pres">
      <dgm:prSet presAssocID="{73378FD7-B49A-4749-82AF-796485E85BE4}" presName="tx1" presStyleLbl="revTx" presStyleIdx="4" presStyleCnt="5"/>
      <dgm:spPr/>
    </dgm:pt>
    <dgm:pt modelId="{AD816023-634D-45B1-8E34-AA004D80D5D3}" type="pres">
      <dgm:prSet presAssocID="{73378FD7-B49A-4749-82AF-796485E85BE4}" presName="vert1" presStyleCnt="0"/>
      <dgm:spPr/>
    </dgm:pt>
  </dgm:ptLst>
  <dgm:cxnLst>
    <dgm:cxn modelId="{966DE217-E050-4DF6-80FD-E0E35D5FBA62}" type="presOf" srcId="{869B244F-CD11-4053-9512-A2BD85EF02C4}" destId="{50D19508-0FC7-4F23-8359-953DFEAA1854}" srcOrd="0" destOrd="0" presId="urn:microsoft.com/office/officeart/2008/layout/LinedList"/>
    <dgm:cxn modelId="{94937F19-D1BE-4884-BA66-E93DF6BFD514}" srcId="{F5E0CF1D-EC48-4D8B-A790-21265CC478A9}" destId="{9CF057D7-7AA1-4881-84C0-CEE4201195EB}" srcOrd="3" destOrd="0" parTransId="{F9C3CE08-5CFF-4124-942F-2C7C722335AC}" sibTransId="{ABC7081F-49B2-4006-9979-4B81BB24652F}"/>
    <dgm:cxn modelId="{72D9DF19-FFCA-4FFB-8C50-89B774732EDF}" type="presOf" srcId="{73378FD7-B49A-4749-82AF-796485E85BE4}" destId="{30727E5B-00D6-4B9A-BADF-DB8384577768}" srcOrd="0" destOrd="0" presId="urn:microsoft.com/office/officeart/2008/layout/LinedList"/>
    <dgm:cxn modelId="{DBC56226-E0E9-499B-9158-BB84D1906542}" srcId="{F5E0CF1D-EC48-4D8B-A790-21265CC478A9}" destId="{869B244F-CD11-4053-9512-A2BD85EF02C4}" srcOrd="2" destOrd="0" parTransId="{D0BF8B8E-BABE-48EA-994D-A7D38305583F}" sibTransId="{A3335589-3C0A-457D-993B-FDEE113C8E89}"/>
    <dgm:cxn modelId="{873CFE5F-4F36-462C-92E2-176F6F2F184A}" type="presOf" srcId="{8375435B-24D4-4B47-AD13-EC662F23B7B1}" destId="{2DEFC774-4480-4EE2-B184-6E39360FA54A}" srcOrd="0" destOrd="0" presId="urn:microsoft.com/office/officeart/2008/layout/LinedList"/>
    <dgm:cxn modelId="{02326560-13AD-4A4B-981F-98575C071695}" srcId="{F5E0CF1D-EC48-4D8B-A790-21265CC478A9}" destId="{73378FD7-B49A-4749-82AF-796485E85BE4}" srcOrd="4" destOrd="0" parTransId="{771519A0-1779-43A4-BB6A-9B87255FF83C}" sibTransId="{D09DF831-814E-45C5-AE7C-E81BD2A35069}"/>
    <dgm:cxn modelId="{DFE3FC61-C5E3-4725-B5B2-2F29C43EE807}" type="presOf" srcId="{9F9734E1-59DD-468D-B154-20CC4FC42486}" destId="{4DA060AC-83CF-4669-A087-EA62DB8155F5}" srcOrd="0" destOrd="0" presId="urn:microsoft.com/office/officeart/2008/layout/LinedList"/>
    <dgm:cxn modelId="{463F6E80-21F1-48E3-A1AC-03B7D48CEE5A}" srcId="{F5E0CF1D-EC48-4D8B-A790-21265CC478A9}" destId="{8375435B-24D4-4B47-AD13-EC662F23B7B1}" srcOrd="0" destOrd="0" parTransId="{C02189E7-0A58-4433-9A17-9BF3B606E1AE}" sibTransId="{66530A4B-5A43-4A5B-AE28-5EB11EA1ABDF}"/>
    <dgm:cxn modelId="{41E7488C-60C1-48BE-A535-A0C2A9DEEBF6}" srcId="{F5E0CF1D-EC48-4D8B-A790-21265CC478A9}" destId="{9F9734E1-59DD-468D-B154-20CC4FC42486}" srcOrd="1" destOrd="0" parTransId="{15E3A4A3-4E34-4D3B-9292-535898B2106A}" sibTransId="{154071EC-6700-46C5-AB6E-84A07A9DC777}"/>
    <dgm:cxn modelId="{EB705E92-ABE3-42AD-9AAB-FCC60D7DED5F}" type="presOf" srcId="{F5E0CF1D-EC48-4D8B-A790-21265CC478A9}" destId="{C9CAD34C-A7E0-4650-9A0F-EEAE246C386D}" srcOrd="0" destOrd="0" presId="urn:microsoft.com/office/officeart/2008/layout/LinedList"/>
    <dgm:cxn modelId="{984823B5-6BAF-453C-87C4-3ACF8664A0D8}" type="presOf" srcId="{9CF057D7-7AA1-4881-84C0-CEE4201195EB}" destId="{BD7B532A-806D-495A-9906-F7F8D0992008}" srcOrd="0" destOrd="0" presId="urn:microsoft.com/office/officeart/2008/layout/LinedList"/>
    <dgm:cxn modelId="{0D2130AF-4352-4A92-B380-01D54A2B2D72}" type="presParOf" srcId="{C9CAD34C-A7E0-4650-9A0F-EEAE246C386D}" destId="{E16802C6-B9D7-464C-8A15-6051D8577D45}" srcOrd="0" destOrd="0" presId="urn:microsoft.com/office/officeart/2008/layout/LinedList"/>
    <dgm:cxn modelId="{CF110970-37EC-4BEC-B984-069D613F6B00}" type="presParOf" srcId="{C9CAD34C-A7E0-4650-9A0F-EEAE246C386D}" destId="{FC5CB2FB-F3AE-49F9-B1DC-994EBCBA0332}" srcOrd="1" destOrd="0" presId="urn:microsoft.com/office/officeart/2008/layout/LinedList"/>
    <dgm:cxn modelId="{47EF7968-0964-4F8E-AFC7-7B119C9BDCCA}" type="presParOf" srcId="{FC5CB2FB-F3AE-49F9-B1DC-994EBCBA0332}" destId="{2DEFC774-4480-4EE2-B184-6E39360FA54A}" srcOrd="0" destOrd="0" presId="urn:microsoft.com/office/officeart/2008/layout/LinedList"/>
    <dgm:cxn modelId="{6BE309B0-FEB6-418C-8C2F-554E5FA1CB0B}" type="presParOf" srcId="{FC5CB2FB-F3AE-49F9-B1DC-994EBCBA0332}" destId="{5B0C163A-DF43-4A83-AAA8-7A334A3BE5C6}" srcOrd="1" destOrd="0" presId="urn:microsoft.com/office/officeart/2008/layout/LinedList"/>
    <dgm:cxn modelId="{4C03CD3C-A27C-4896-9CDA-469A376DB9A3}" type="presParOf" srcId="{C9CAD34C-A7E0-4650-9A0F-EEAE246C386D}" destId="{500B427F-3ADE-445E-B8E1-D7C484EFB4B0}" srcOrd="2" destOrd="0" presId="urn:microsoft.com/office/officeart/2008/layout/LinedList"/>
    <dgm:cxn modelId="{96D5CBB4-1D21-46CB-99D0-D6E47A3EC7C7}" type="presParOf" srcId="{C9CAD34C-A7E0-4650-9A0F-EEAE246C386D}" destId="{5CA81A9C-1184-43E2-8352-A546B9D90BC3}" srcOrd="3" destOrd="0" presId="urn:microsoft.com/office/officeart/2008/layout/LinedList"/>
    <dgm:cxn modelId="{A53E827A-2CDA-49A7-9489-446E07EC03DE}" type="presParOf" srcId="{5CA81A9C-1184-43E2-8352-A546B9D90BC3}" destId="{4DA060AC-83CF-4669-A087-EA62DB8155F5}" srcOrd="0" destOrd="0" presId="urn:microsoft.com/office/officeart/2008/layout/LinedList"/>
    <dgm:cxn modelId="{7CEBAE95-31ED-4E7A-9415-42EFCC438ABF}" type="presParOf" srcId="{5CA81A9C-1184-43E2-8352-A546B9D90BC3}" destId="{1B8BD597-6FEF-4873-BDE1-652EAE74C66C}" srcOrd="1" destOrd="0" presId="urn:microsoft.com/office/officeart/2008/layout/LinedList"/>
    <dgm:cxn modelId="{AB081F5E-29F5-403E-A6C5-CF681ED0F0CA}" type="presParOf" srcId="{C9CAD34C-A7E0-4650-9A0F-EEAE246C386D}" destId="{00CF0FEC-6788-4C0F-B445-684E57FBD010}" srcOrd="4" destOrd="0" presId="urn:microsoft.com/office/officeart/2008/layout/LinedList"/>
    <dgm:cxn modelId="{145CF749-9EB1-434D-ADAB-A394B698ABC3}" type="presParOf" srcId="{C9CAD34C-A7E0-4650-9A0F-EEAE246C386D}" destId="{144AC285-50F6-419B-BC11-0D353C664B28}" srcOrd="5" destOrd="0" presId="urn:microsoft.com/office/officeart/2008/layout/LinedList"/>
    <dgm:cxn modelId="{C1EE059F-68A4-4EF4-BCA1-5FC37724754D}" type="presParOf" srcId="{144AC285-50F6-419B-BC11-0D353C664B28}" destId="{50D19508-0FC7-4F23-8359-953DFEAA1854}" srcOrd="0" destOrd="0" presId="urn:microsoft.com/office/officeart/2008/layout/LinedList"/>
    <dgm:cxn modelId="{0741723F-54D7-41C0-8121-CF8C9CEAA012}" type="presParOf" srcId="{144AC285-50F6-419B-BC11-0D353C664B28}" destId="{9B077781-6E00-41A0-93EC-5B848219A31B}" srcOrd="1" destOrd="0" presId="urn:microsoft.com/office/officeart/2008/layout/LinedList"/>
    <dgm:cxn modelId="{C5E0030E-E8C6-497D-93FC-AD4D90C14E4A}" type="presParOf" srcId="{C9CAD34C-A7E0-4650-9A0F-EEAE246C386D}" destId="{C408FC79-F359-441E-88A9-13B78A9C626F}" srcOrd="6" destOrd="0" presId="urn:microsoft.com/office/officeart/2008/layout/LinedList"/>
    <dgm:cxn modelId="{2592CCB1-F15D-45CD-A0E1-AF8252E31884}" type="presParOf" srcId="{C9CAD34C-A7E0-4650-9A0F-EEAE246C386D}" destId="{4F079E90-82FB-49DF-B5F2-E5E117285A4C}" srcOrd="7" destOrd="0" presId="urn:microsoft.com/office/officeart/2008/layout/LinedList"/>
    <dgm:cxn modelId="{BA1F291F-7C34-4CF0-B8E6-E7BBEC7ED039}" type="presParOf" srcId="{4F079E90-82FB-49DF-B5F2-E5E117285A4C}" destId="{BD7B532A-806D-495A-9906-F7F8D0992008}" srcOrd="0" destOrd="0" presId="urn:microsoft.com/office/officeart/2008/layout/LinedList"/>
    <dgm:cxn modelId="{70530EA7-111A-44D2-B8BB-5AA42E9166BD}" type="presParOf" srcId="{4F079E90-82FB-49DF-B5F2-E5E117285A4C}" destId="{2D524689-6FCC-46D1-9E43-52183EB35061}" srcOrd="1" destOrd="0" presId="urn:microsoft.com/office/officeart/2008/layout/LinedList"/>
    <dgm:cxn modelId="{C2F9BF0E-069C-40F5-A866-14457EF8B042}" type="presParOf" srcId="{C9CAD34C-A7E0-4650-9A0F-EEAE246C386D}" destId="{818C8367-DACD-4B9B-8571-EF23301DB8CE}" srcOrd="8" destOrd="0" presId="urn:microsoft.com/office/officeart/2008/layout/LinedList"/>
    <dgm:cxn modelId="{0804D496-DB79-46D6-BD0F-E858A10BB1CA}" type="presParOf" srcId="{C9CAD34C-A7E0-4650-9A0F-EEAE246C386D}" destId="{87EB1CAC-3DAF-48C9-B4DE-9E7BE3DA879E}" srcOrd="9" destOrd="0" presId="urn:microsoft.com/office/officeart/2008/layout/LinedList"/>
    <dgm:cxn modelId="{C2F7E878-38AF-4F22-99D9-DE75E773866F}" type="presParOf" srcId="{87EB1CAC-3DAF-48C9-B4DE-9E7BE3DA879E}" destId="{30727E5B-00D6-4B9A-BADF-DB8384577768}" srcOrd="0" destOrd="0" presId="urn:microsoft.com/office/officeart/2008/layout/LinedList"/>
    <dgm:cxn modelId="{A8DD08D5-E7F5-4D7A-840A-3042AE64F897}" type="presParOf" srcId="{87EB1CAC-3DAF-48C9-B4DE-9E7BE3DA879E}" destId="{AD816023-634D-45B1-8E34-AA004D80D5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BCF9-5FA3-4508-B386-B9D382CECCBD}">
      <dsp:nvSpPr>
        <dsp:cNvPr id="0" name=""/>
        <dsp:cNvSpPr/>
      </dsp:nvSpPr>
      <dsp:spPr>
        <a:xfrm>
          <a:off x="0" y="0"/>
          <a:ext cx="5651788" cy="751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Níveis elevados de TILs CD8+ são bom prognóstico em relação a sobrevida global (p=0,013), “disease-specific survival” (p=0,004) e sobrevida livre de doença ou recorrência (p=0,001)</a:t>
          </a:r>
          <a:endParaRPr lang="en-US" sz="1400" kern="1200"/>
        </a:p>
      </dsp:txBody>
      <dsp:txXfrm>
        <a:off x="22013" y="22013"/>
        <a:ext cx="4777255" cy="707564"/>
      </dsp:txXfrm>
    </dsp:sp>
    <dsp:sp modelId="{B2BC538F-8863-4118-9291-63D048E7D64C}">
      <dsp:nvSpPr>
        <dsp:cNvPr id="0" name=""/>
        <dsp:cNvSpPr/>
      </dsp:nvSpPr>
      <dsp:spPr>
        <a:xfrm>
          <a:off x="473337" y="888243"/>
          <a:ext cx="5651788" cy="751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Níveis elevados de linfócitos T CD3+ tem bom prognóstico em relação a sobrevida global (p=0,009) e “disease-specific survival” (p=0,001)</a:t>
          </a:r>
          <a:endParaRPr lang="en-US" sz="1400" kern="1200"/>
        </a:p>
      </dsp:txBody>
      <dsp:txXfrm>
        <a:off x="495350" y="910256"/>
        <a:ext cx="4645891" cy="707564"/>
      </dsp:txXfrm>
    </dsp:sp>
    <dsp:sp modelId="{29197D9B-CEC8-43C1-B3C9-907CCE26408C}">
      <dsp:nvSpPr>
        <dsp:cNvPr id="0" name=""/>
        <dsp:cNvSpPr/>
      </dsp:nvSpPr>
      <dsp:spPr>
        <a:xfrm>
          <a:off x="939609" y="1776486"/>
          <a:ext cx="5651788" cy="751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Níveis elevados de linfócitos T CD4+ tem bom prognóstico em relação a sobrevida global (p=0,005)</a:t>
          </a:r>
          <a:endParaRPr lang="en-US" sz="1400" kern="1200"/>
        </a:p>
      </dsp:txBody>
      <dsp:txXfrm>
        <a:off x="961622" y="1798499"/>
        <a:ext cx="4652956" cy="707564"/>
      </dsp:txXfrm>
    </dsp:sp>
    <dsp:sp modelId="{C701A62D-B7C6-4F88-BC91-169A3FDD4868}">
      <dsp:nvSpPr>
        <dsp:cNvPr id="0" name=""/>
        <dsp:cNvSpPr/>
      </dsp:nvSpPr>
      <dsp:spPr>
        <a:xfrm>
          <a:off x="1412947" y="2664729"/>
          <a:ext cx="5651788" cy="751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Altos níveis de Tregs FoxP3+ tem pior prognóstico em relação a sobrevida global e sobrevida livre de recorrência (p=0,042 e p=0,001)</a:t>
          </a:r>
          <a:endParaRPr lang="en-US" sz="1400" kern="1200"/>
        </a:p>
      </dsp:txBody>
      <dsp:txXfrm>
        <a:off x="1434960" y="2686742"/>
        <a:ext cx="4645891" cy="707564"/>
      </dsp:txXfrm>
    </dsp:sp>
    <dsp:sp modelId="{10F97D63-CA78-4634-95B7-8F1BF2F03042}">
      <dsp:nvSpPr>
        <dsp:cNvPr id="0" name=""/>
        <dsp:cNvSpPr/>
      </dsp:nvSpPr>
      <dsp:spPr>
        <a:xfrm>
          <a:off x="5163255" y="575649"/>
          <a:ext cx="488533" cy="4885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73175" y="575649"/>
        <a:ext cx="268693" cy="367621"/>
      </dsp:txXfrm>
    </dsp:sp>
    <dsp:sp modelId="{679AA393-2D38-491B-B3D1-D0F42BD49089}">
      <dsp:nvSpPr>
        <dsp:cNvPr id="0" name=""/>
        <dsp:cNvSpPr/>
      </dsp:nvSpPr>
      <dsp:spPr>
        <a:xfrm>
          <a:off x="5636592" y="1463893"/>
          <a:ext cx="488533" cy="4885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746512" y="1463893"/>
        <a:ext cx="268693" cy="367621"/>
      </dsp:txXfrm>
    </dsp:sp>
    <dsp:sp modelId="{3B7B645D-DCBA-418D-B4D8-6D17FFBD8057}">
      <dsp:nvSpPr>
        <dsp:cNvPr id="0" name=""/>
        <dsp:cNvSpPr/>
      </dsp:nvSpPr>
      <dsp:spPr>
        <a:xfrm>
          <a:off x="6102864" y="2352136"/>
          <a:ext cx="488533" cy="4885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212784" y="2352136"/>
        <a:ext cx="268693" cy="367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8438-A708-4814-946B-856593673A98}">
      <dsp:nvSpPr>
        <dsp:cNvPr id="0" name=""/>
        <dsp:cNvSpPr/>
      </dsp:nvSpPr>
      <dsp:spPr>
        <a:xfrm>
          <a:off x="0" y="2577"/>
          <a:ext cx="7298033" cy="203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B39CB-8876-4619-982F-230E50D53BFC}">
      <dsp:nvSpPr>
        <dsp:cNvPr id="0" name=""/>
        <dsp:cNvSpPr/>
      </dsp:nvSpPr>
      <dsp:spPr>
        <a:xfrm>
          <a:off x="61677" y="48452"/>
          <a:ext cx="112249" cy="112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984B5-208D-4E48-A89D-C5CEB356F496}">
      <dsp:nvSpPr>
        <dsp:cNvPr id="0" name=""/>
        <dsp:cNvSpPr/>
      </dsp:nvSpPr>
      <dsp:spPr>
        <a:xfrm>
          <a:off x="235604" y="2577"/>
          <a:ext cx="6988644" cy="33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9" tIns="35739" rIns="35739" bIns="35739" numCol="1" spcCol="1270" anchor="ctr" anchorCtr="0">
          <a:noAutofit/>
        </a:bodyPr>
        <a:lstStyle/>
        <a:p>
          <a:pPr marL="0" lvl="0" indent="0" algn="l" defTabSz="622300">
            <a:lnSpc>
              <a:spcPct val="100000"/>
            </a:lnSpc>
            <a:spcBef>
              <a:spcPct val="0"/>
            </a:spcBef>
            <a:spcAft>
              <a:spcPct val="35000"/>
            </a:spcAft>
            <a:buNone/>
          </a:pPr>
          <a:r>
            <a:rPr lang="pt-BR" sz="1400" b="1" kern="1200" dirty="0"/>
            <a:t>Metodologia:</a:t>
          </a:r>
          <a:endParaRPr lang="en-US" sz="1400" kern="1200" dirty="0"/>
        </a:p>
      </dsp:txBody>
      <dsp:txXfrm>
        <a:off x="235604" y="2577"/>
        <a:ext cx="6988644" cy="337695"/>
      </dsp:txXfrm>
    </dsp:sp>
    <dsp:sp modelId="{082A2A07-1824-4602-8AC3-236231183368}">
      <dsp:nvSpPr>
        <dsp:cNvPr id="0" name=""/>
        <dsp:cNvSpPr/>
      </dsp:nvSpPr>
      <dsp:spPr>
        <a:xfrm>
          <a:off x="0" y="424696"/>
          <a:ext cx="7298033" cy="203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1F238-2DC2-4496-9A8E-4C26154E8406}">
      <dsp:nvSpPr>
        <dsp:cNvPr id="0" name=""/>
        <dsp:cNvSpPr/>
      </dsp:nvSpPr>
      <dsp:spPr>
        <a:xfrm>
          <a:off x="61677" y="470571"/>
          <a:ext cx="112249" cy="112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80036-CAA3-4E95-ABE5-4DF9ED76AC40}">
      <dsp:nvSpPr>
        <dsp:cNvPr id="0" name=""/>
        <dsp:cNvSpPr/>
      </dsp:nvSpPr>
      <dsp:spPr>
        <a:xfrm>
          <a:off x="235604" y="424696"/>
          <a:ext cx="6988644" cy="33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9" tIns="35739" rIns="35739" bIns="35739" numCol="1" spcCol="1270" anchor="ctr" anchorCtr="0">
          <a:noAutofit/>
        </a:bodyPr>
        <a:lstStyle/>
        <a:p>
          <a:pPr marL="0" lvl="0" indent="0" algn="l" defTabSz="622300">
            <a:lnSpc>
              <a:spcPct val="100000"/>
            </a:lnSpc>
            <a:spcBef>
              <a:spcPct val="0"/>
            </a:spcBef>
            <a:spcAft>
              <a:spcPct val="35000"/>
            </a:spcAft>
            <a:buNone/>
          </a:pPr>
          <a:r>
            <a:rPr lang="pt-BR" sz="1400" kern="1200"/>
            <a:t>Inteligência artificial (AI): spatial TIL analyser (Lunit SCOPE IO)</a:t>
          </a:r>
          <a:endParaRPr lang="en-US" sz="1400" kern="1200"/>
        </a:p>
      </dsp:txBody>
      <dsp:txXfrm>
        <a:off x="235604" y="424696"/>
        <a:ext cx="6988644" cy="337695"/>
      </dsp:txXfrm>
    </dsp:sp>
    <dsp:sp modelId="{4996D647-8690-4192-8A2F-E2B974501F27}">
      <dsp:nvSpPr>
        <dsp:cNvPr id="0" name=""/>
        <dsp:cNvSpPr/>
      </dsp:nvSpPr>
      <dsp:spPr>
        <a:xfrm>
          <a:off x="0" y="846814"/>
          <a:ext cx="7298033" cy="203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D6EAB-3C8B-4F56-A3BA-8720D6773EA1}">
      <dsp:nvSpPr>
        <dsp:cNvPr id="0" name=""/>
        <dsp:cNvSpPr/>
      </dsp:nvSpPr>
      <dsp:spPr>
        <a:xfrm>
          <a:off x="61677" y="892690"/>
          <a:ext cx="112249" cy="112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B248F-CDE1-425B-8B7E-41B3C8A657DC}">
      <dsp:nvSpPr>
        <dsp:cNvPr id="0" name=""/>
        <dsp:cNvSpPr/>
      </dsp:nvSpPr>
      <dsp:spPr>
        <a:xfrm>
          <a:off x="235604" y="846814"/>
          <a:ext cx="6988644" cy="33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9" tIns="35739" rIns="35739" bIns="35739" numCol="1" spcCol="1270" anchor="ctr" anchorCtr="0">
          <a:noAutofit/>
        </a:bodyPr>
        <a:lstStyle/>
        <a:p>
          <a:pPr marL="0" lvl="0" indent="0" algn="l" defTabSz="622300">
            <a:lnSpc>
              <a:spcPct val="100000"/>
            </a:lnSpc>
            <a:spcBef>
              <a:spcPct val="0"/>
            </a:spcBef>
            <a:spcAft>
              <a:spcPct val="35000"/>
            </a:spcAft>
            <a:buNone/>
          </a:pPr>
          <a:r>
            <a:rPr lang="pt-BR" sz="1400" kern="1200"/>
            <a:t>Distribuição heterogênea dos TILs (tumor infiltrating lymphocytes) nas lâminas em diferentes aumentos:</a:t>
          </a:r>
          <a:endParaRPr lang="en-US" sz="1400" kern="1200"/>
        </a:p>
      </dsp:txBody>
      <dsp:txXfrm>
        <a:off x="235604" y="846814"/>
        <a:ext cx="6988644" cy="337695"/>
      </dsp:txXfrm>
    </dsp:sp>
    <dsp:sp modelId="{FB160780-0E87-444E-8B96-C8E3F860DADA}">
      <dsp:nvSpPr>
        <dsp:cNvPr id="0" name=""/>
        <dsp:cNvSpPr/>
      </dsp:nvSpPr>
      <dsp:spPr>
        <a:xfrm>
          <a:off x="0" y="1268933"/>
          <a:ext cx="7298033" cy="203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87AF0-3810-44DF-934F-1BFDE2F277B7}">
      <dsp:nvSpPr>
        <dsp:cNvPr id="0" name=""/>
        <dsp:cNvSpPr/>
      </dsp:nvSpPr>
      <dsp:spPr>
        <a:xfrm>
          <a:off x="61677" y="1314809"/>
          <a:ext cx="112249" cy="1121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6FC73-42E9-4F1C-951B-D22125B62D27}">
      <dsp:nvSpPr>
        <dsp:cNvPr id="0" name=""/>
        <dsp:cNvSpPr/>
      </dsp:nvSpPr>
      <dsp:spPr>
        <a:xfrm>
          <a:off x="235604" y="1268933"/>
          <a:ext cx="6988644" cy="33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9" tIns="35739" rIns="35739" bIns="35739" numCol="1" spcCol="1270" anchor="ctr" anchorCtr="0">
          <a:noAutofit/>
        </a:bodyPr>
        <a:lstStyle/>
        <a:p>
          <a:pPr marL="0" lvl="0" indent="0" algn="l" defTabSz="622300">
            <a:lnSpc>
              <a:spcPct val="100000"/>
            </a:lnSpc>
            <a:spcBef>
              <a:spcPct val="0"/>
            </a:spcBef>
            <a:spcAft>
              <a:spcPct val="35000"/>
            </a:spcAft>
            <a:buNone/>
          </a:pPr>
          <a:r>
            <a:rPr lang="pt-BR" sz="1400" kern="1200" dirty="0"/>
            <a:t>Grids de 1mm </a:t>
          </a:r>
          <a:r>
            <a:rPr lang="pt-BR" sz="1400" kern="1200" baseline="30000" dirty="0"/>
            <a:t>2</a:t>
          </a:r>
          <a:r>
            <a:rPr lang="pt-BR" sz="1400" kern="1200" dirty="0"/>
            <a:t> e cada grid foi mensurado.</a:t>
          </a:r>
          <a:endParaRPr lang="en-US" sz="1400" kern="1200" dirty="0"/>
        </a:p>
      </dsp:txBody>
      <dsp:txXfrm>
        <a:off x="235604" y="1268933"/>
        <a:ext cx="6988644" cy="337695"/>
      </dsp:txXfrm>
    </dsp:sp>
    <dsp:sp modelId="{D11B85E0-19B2-438D-8E51-0BC71731A9D9}">
      <dsp:nvSpPr>
        <dsp:cNvPr id="0" name=""/>
        <dsp:cNvSpPr/>
      </dsp:nvSpPr>
      <dsp:spPr>
        <a:xfrm>
          <a:off x="0" y="1691052"/>
          <a:ext cx="7298033" cy="203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C1901-74FE-4738-BD1C-55AD30C4A910}">
      <dsp:nvSpPr>
        <dsp:cNvPr id="0" name=""/>
        <dsp:cNvSpPr/>
      </dsp:nvSpPr>
      <dsp:spPr>
        <a:xfrm>
          <a:off x="61677" y="1736928"/>
          <a:ext cx="112249" cy="1121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CB05F-DE34-4B31-86FF-3FCCFBF5AC44}">
      <dsp:nvSpPr>
        <dsp:cNvPr id="0" name=""/>
        <dsp:cNvSpPr/>
      </dsp:nvSpPr>
      <dsp:spPr>
        <a:xfrm>
          <a:off x="235604" y="1691052"/>
          <a:ext cx="6988644" cy="33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9" tIns="35739" rIns="35739" bIns="35739" numCol="1" spcCol="1270" anchor="ctr" anchorCtr="0">
          <a:noAutofit/>
        </a:bodyPr>
        <a:lstStyle/>
        <a:p>
          <a:pPr marL="0" lvl="0" indent="0" algn="l" defTabSz="622300">
            <a:lnSpc>
              <a:spcPct val="100000"/>
            </a:lnSpc>
            <a:spcBef>
              <a:spcPct val="0"/>
            </a:spcBef>
            <a:spcAft>
              <a:spcPct val="35000"/>
            </a:spcAft>
            <a:buNone/>
          </a:pPr>
          <a:r>
            <a:rPr lang="pt-BR" sz="1400" kern="1200"/>
            <a:t>Limiares foram estabelecidos tanto no componente epitelial quanto no estromal para definição dos subgrupos (inflamado, exclusão imune e deserto imune).</a:t>
          </a:r>
          <a:endParaRPr lang="en-US" sz="1400" kern="1200"/>
        </a:p>
      </dsp:txBody>
      <dsp:txXfrm>
        <a:off x="235604" y="1691052"/>
        <a:ext cx="6988644" cy="33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21741-ADF4-4A36-A87E-D2E7769093D1}">
      <dsp:nvSpPr>
        <dsp:cNvPr id="0" name=""/>
        <dsp:cNvSpPr/>
      </dsp:nvSpPr>
      <dsp:spPr>
        <a:xfrm>
          <a:off x="0" y="49708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Em teoria, TILs são o principal ativador da imunidade antitumoral e poderia ser um biomarcador promissor se avaliado objetivamente no microambiente tumoral.</a:t>
          </a:r>
          <a:endParaRPr lang="en-US" sz="1100" kern="1200"/>
        </a:p>
      </dsp:txBody>
      <dsp:txXfrm>
        <a:off x="21361" y="518449"/>
        <a:ext cx="5036174" cy="394858"/>
      </dsp:txXfrm>
    </dsp:sp>
    <dsp:sp modelId="{57C25656-6871-4A1C-8AB6-EDA0084F322B}">
      <dsp:nvSpPr>
        <dsp:cNvPr id="0" name=""/>
        <dsp:cNvSpPr/>
      </dsp:nvSpPr>
      <dsp:spPr>
        <a:xfrm>
          <a:off x="0" y="96634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Conceito de imunofenótipo é baseado no status de TILs no microambiente:</a:t>
          </a:r>
          <a:endParaRPr lang="en-US" sz="1100" kern="1200"/>
        </a:p>
      </dsp:txBody>
      <dsp:txXfrm>
        <a:off x="21361" y="987709"/>
        <a:ext cx="5036174" cy="394858"/>
      </dsp:txXfrm>
    </dsp:sp>
    <dsp:sp modelId="{E5F52C00-FB03-4855-AD66-1879EAC7EA2E}">
      <dsp:nvSpPr>
        <dsp:cNvPr id="0" name=""/>
        <dsp:cNvSpPr/>
      </dsp:nvSpPr>
      <dsp:spPr>
        <a:xfrm>
          <a:off x="0" y="143560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Inflamado</a:t>
          </a:r>
          <a:endParaRPr lang="en-US" sz="1100" kern="1200"/>
        </a:p>
      </dsp:txBody>
      <dsp:txXfrm>
        <a:off x="21361" y="1456969"/>
        <a:ext cx="5036174" cy="394858"/>
      </dsp:txXfrm>
    </dsp:sp>
    <dsp:sp modelId="{240746F7-9D13-4658-8B20-D117E0136789}">
      <dsp:nvSpPr>
        <dsp:cNvPr id="0" name=""/>
        <dsp:cNvSpPr/>
      </dsp:nvSpPr>
      <dsp:spPr>
        <a:xfrm>
          <a:off x="0" y="190486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Exclusão imune (TIL excluído do estroma tumoral).</a:t>
          </a:r>
          <a:endParaRPr lang="en-US" sz="1100" kern="1200"/>
        </a:p>
      </dsp:txBody>
      <dsp:txXfrm>
        <a:off x="21361" y="1926229"/>
        <a:ext cx="5036174" cy="394858"/>
      </dsp:txXfrm>
    </dsp:sp>
    <dsp:sp modelId="{B56CB2E7-3331-45A6-9078-8DDBEB56CBAE}">
      <dsp:nvSpPr>
        <dsp:cNvPr id="0" name=""/>
        <dsp:cNvSpPr/>
      </dsp:nvSpPr>
      <dsp:spPr>
        <a:xfrm>
          <a:off x="0" y="237412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Deserto imune (TIL escasso no microambiente).</a:t>
          </a:r>
          <a:endParaRPr lang="en-US" sz="1100" kern="1200"/>
        </a:p>
      </dsp:txBody>
      <dsp:txXfrm>
        <a:off x="21361" y="2395489"/>
        <a:ext cx="5036174" cy="394858"/>
      </dsp:txXfrm>
    </dsp:sp>
    <dsp:sp modelId="{F17B2485-3AC1-42FB-8152-098B22FB2C7F}">
      <dsp:nvSpPr>
        <dsp:cNvPr id="0" name=""/>
        <dsp:cNvSpPr/>
      </dsp:nvSpPr>
      <dsp:spPr>
        <a:xfrm>
          <a:off x="0" y="284338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*padronização da metodologia para classificação.</a:t>
          </a:r>
          <a:endParaRPr lang="en-US" sz="1100" kern="1200"/>
        </a:p>
      </dsp:txBody>
      <dsp:txXfrm>
        <a:off x="21361" y="2864749"/>
        <a:ext cx="5036174" cy="394858"/>
      </dsp:txXfrm>
    </dsp:sp>
    <dsp:sp modelId="{3919B23C-81D1-4C9D-9888-A6F332A7BA01}">
      <dsp:nvSpPr>
        <dsp:cNvPr id="0" name=""/>
        <dsp:cNvSpPr/>
      </dsp:nvSpPr>
      <dsp:spPr>
        <a:xfrm>
          <a:off x="0" y="3312648"/>
          <a:ext cx="5078896"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a:t>*heterogeneidade interobservador.</a:t>
          </a:r>
          <a:endParaRPr lang="en-US" sz="1100" kern="1200"/>
        </a:p>
      </dsp:txBody>
      <dsp:txXfrm>
        <a:off x="21361" y="3334009"/>
        <a:ext cx="5036174" cy="394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802C6-B9D7-464C-8A15-6051D8577D45}">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EFC774-4480-4EE2-B184-6E39360FA54A}">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a:t>Microbioma é uma coleção dinâmica de organismos comensais que colonizam sítios do corpo humano e tem sido relacionados a reposta a imunoterapia e impacto na imunidade anticâncer. </a:t>
          </a:r>
          <a:endParaRPr lang="en-US" sz="1900" kern="1200"/>
        </a:p>
      </dsp:txBody>
      <dsp:txXfrm>
        <a:off x="0" y="665"/>
        <a:ext cx="6666833" cy="1090517"/>
      </dsp:txXfrm>
    </dsp:sp>
    <dsp:sp modelId="{500B427F-3ADE-445E-B8E1-D7C484EFB4B0}">
      <dsp:nvSpPr>
        <dsp:cNvPr id="0" name=""/>
        <dsp:cNvSpPr/>
      </dsp:nvSpPr>
      <dsp:spPr>
        <a:xfrm>
          <a:off x="0" y="1091183"/>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A060AC-83CF-4669-A087-EA62DB8155F5}">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dirty="0"/>
            <a:t>Provém proteção a organismos patogênicos e regula imunidade (o sistema imune é estimulado pela </a:t>
          </a:r>
          <a:r>
            <a:rPr lang="pt-BR" sz="1900" kern="1200" dirty="0" err="1"/>
            <a:t>microbioma</a:t>
          </a:r>
          <a:r>
            <a:rPr lang="pt-BR" sz="1900" kern="1200" dirty="0"/>
            <a:t> que regula a resposta inflamatória local e ajuda a resposta imune adaptativa). </a:t>
          </a:r>
          <a:endParaRPr lang="en-US" sz="1900" kern="1200" dirty="0"/>
        </a:p>
      </dsp:txBody>
      <dsp:txXfrm>
        <a:off x="0" y="1091183"/>
        <a:ext cx="6666833" cy="1090517"/>
      </dsp:txXfrm>
    </dsp:sp>
    <dsp:sp modelId="{00CF0FEC-6788-4C0F-B445-684E57FBD010}">
      <dsp:nvSpPr>
        <dsp:cNvPr id="0" name=""/>
        <dsp:cNvSpPr/>
      </dsp:nvSpPr>
      <dsp:spPr>
        <a:xfrm>
          <a:off x="0" y="218170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D19508-0FC7-4F23-8359-953DFEAA1854}">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err="1"/>
            <a:t>Alteração</a:t>
          </a:r>
          <a:r>
            <a:rPr lang="en-US" sz="1900" kern="1200" dirty="0"/>
            <a:t> </a:t>
          </a:r>
          <a:r>
            <a:rPr lang="en-US" sz="1900" kern="1200" dirty="0" err="1"/>
            <a:t>na</a:t>
          </a:r>
          <a:r>
            <a:rPr lang="en-US" sz="1900" kern="1200" dirty="0"/>
            <a:t> </a:t>
          </a:r>
          <a:r>
            <a:rPr lang="en-US" sz="1900" kern="1200" dirty="0" err="1"/>
            <a:t>composição</a:t>
          </a:r>
          <a:r>
            <a:rPr lang="en-US" sz="1900" kern="1200" dirty="0"/>
            <a:t> do </a:t>
          </a:r>
          <a:r>
            <a:rPr lang="en-US" sz="1900" kern="1200" dirty="0" err="1"/>
            <a:t>microbioma</a:t>
          </a:r>
          <a:r>
            <a:rPr lang="en-US" sz="1900" kern="1200" dirty="0"/>
            <a:t> </a:t>
          </a:r>
          <a:r>
            <a:rPr lang="en-US" sz="1900" kern="1200" dirty="0" err="1"/>
            <a:t>pode</a:t>
          </a:r>
          <a:r>
            <a:rPr lang="en-US" sz="1900" kern="1200" dirty="0"/>
            <a:t> </a:t>
          </a:r>
          <a:r>
            <a:rPr lang="en-US" sz="1900" kern="1200" dirty="0" err="1"/>
            <a:t>afetar</a:t>
          </a:r>
          <a:r>
            <a:rPr lang="en-US" sz="1900" kern="1200" dirty="0"/>
            <a:t> o </a:t>
          </a:r>
          <a:r>
            <a:rPr lang="en-US" sz="1900" kern="1200" dirty="0" err="1"/>
            <a:t>microambiente</a:t>
          </a:r>
          <a:r>
            <a:rPr lang="en-US" sz="1900" kern="1200" dirty="0"/>
            <a:t> </a:t>
          </a:r>
          <a:r>
            <a:rPr lang="en-US" sz="1900" kern="1200" dirty="0" err="1"/>
            <a:t>imune</a:t>
          </a:r>
          <a:r>
            <a:rPr lang="en-US" sz="1900" kern="1200" dirty="0"/>
            <a:t> tumoral </a:t>
          </a:r>
          <a:r>
            <a:rPr lang="en-US" sz="1900" kern="1200" dirty="0" err="1"/>
            <a:t>pelo</a:t>
          </a:r>
          <a:r>
            <a:rPr lang="en-US" sz="1900" kern="1200" dirty="0"/>
            <a:t> </a:t>
          </a:r>
          <a:r>
            <a:rPr lang="en-US" sz="1900" kern="1200" dirty="0" err="1"/>
            <a:t>retorno</a:t>
          </a:r>
          <a:r>
            <a:rPr lang="en-US" sz="1900" kern="1200" dirty="0"/>
            <a:t>/</a:t>
          </a:r>
          <a:r>
            <a:rPr lang="en-US" sz="1900" kern="1200" dirty="0" err="1"/>
            <a:t>recirculação</a:t>
          </a:r>
          <a:r>
            <a:rPr lang="en-US" sz="1900" kern="1200" dirty="0"/>
            <a:t> de </a:t>
          </a:r>
          <a:r>
            <a:rPr lang="en-US" sz="1900" kern="1200" dirty="0" err="1"/>
            <a:t>linfócitos</a:t>
          </a:r>
          <a:r>
            <a:rPr lang="en-US" sz="1900" kern="1200" dirty="0"/>
            <a:t>. </a:t>
          </a:r>
        </a:p>
      </dsp:txBody>
      <dsp:txXfrm>
        <a:off x="0" y="2181701"/>
        <a:ext cx="6666833" cy="1090517"/>
      </dsp:txXfrm>
    </dsp:sp>
    <dsp:sp modelId="{C408FC79-F359-441E-88A9-13B78A9C626F}">
      <dsp:nvSpPr>
        <dsp:cNvPr id="0" name=""/>
        <dsp:cNvSpPr/>
      </dsp:nvSpPr>
      <dsp:spPr>
        <a:xfrm>
          <a:off x="0" y="3272218"/>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7B532A-806D-495A-9906-F7F8D0992008}">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Análise da composição do microbioma intestinal seria favorável para prever o efeito da terapia com anti-PD-1/PD-L1.</a:t>
          </a:r>
        </a:p>
      </dsp:txBody>
      <dsp:txXfrm>
        <a:off x="0" y="3272218"/>
        <a:ext cx="6666833" cy="1090517"/>
      </dsp:txXfrm>
    </dsp:sp>
    <dsp:sp modelId="{818C8367-DACD-4B9B-8571-EF23301DB8CE}">
      <dsp:nvSpPr>
        <dsp:cNvPr id="0" name=""/>
        <dsp:cNvSpPr/>
      </dsp:nvSpPr>
      <dsp:spPr>
        <a:xfrm>
          <a:off x="0" y="4362736"/>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727E5B-00D6-4B9A-BADF-DB8384577768}">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a:t>O exato mecanismo pelo qual o microbioma alterado afeta a reposta a imunoterapia ainda não é claro.</a:t>
          </a:r>
          <a:endParaRPr lang="en-US" sz="1900" kern="1200"/>
        </a:p>
      </dsp:txBody>
      <dsp:txXfrm>
        <a:off x="0" y="4362736"/>
        <a:ext cx="6666833" cy="10905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6E477-3B20-4F52-8BCE-87D4EF49A49F}" type="datetimeFigureOut">
              <a:rPr lang="pt-BR" smtClean="0"/>
              <a:t>31/05/2024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C6575-E722-4CD1-98DC-CA33BFE60B10}" type="slidenum">
              <a:rPr lang="pt-BR" smtClean="0"/>
              <a:t>‹nº›</a:t>
            </a:fld>
            <a:endParaRPr lang="pt-BR"/>
          </a:p>
        </p:txBody>
      </p:sp>
    </p:spTree>
    <p:extLst>
      <p:ext uri="{BB962C8B-B14F-4D97-AF65-F5344CB8AC3E}">
        <p14:creationId xmlns:p14="http://schemas.microsoft.com/office/powerpoint/2010/main" val="167356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ature.com/articles/s41698-022-00338-9#ref-CR5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300038"/>
            <a:ext cx="3867150" cy="2900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07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ArnhemPro-Blond"/>
              </a:rPr>
              <a:t>ADCs are </a:t>
            </a:r>
            <a:r>
              <a:rPr lang="en-US" sz="1800" b="0" i="0" u="none" strike="noStrike" baseline="0" dirty="0" err="1">
                <a:latin typeface="ArnhemPro-Blond"/>
              </a:rPr>
              <a:t>mAbs</a:t>
            </a:r>
            <a:r>
              <a:rPr lang="en-US" sz="1800" b="0" i="0" u="none" strike="noStrike" baseline="0" dirty="0">
                <a:latin typeface="ArnhemPro-Blond"/>
              </a:rPr>
              <a:t> attached to biologically active agents through chemical </a:t>
            </a:r>
            <a:r>
              <a:rPr lang="pt-BR" sz="1800" b="0" i="0" u="none" strike="noStrike" baseline="0" dirty="0" err="1">
                <a:latin typeface="ArnhemPro-Blond"/>
              </a:rPr>
              <a:t>linkers</a:t>
            </a:r>
            <a:r>
              <a:rPr lang="pt-BR" sz="1800" b="0" i="0" u="none" strike="noStrike" baseline="0" dirty="0">
                <a:latin typeface="ArnhemPro-Blond"/>
              </a:rPr>
              <a:t>.</a:t>
            </a:r>
          </a:p>
          <a:p>
            <a:pPr algn="l"/>
            <a:r>
              <a:rPr lang="pt-BR" sz="1800" b="0" i="0" u="none" strike="noStrike" baseline="0" dirty="0" err="1">
                <a:latin typeface="ArnhemPro-Blond"/>
              </a:rPr>
              <a:t>These</a:t>
            </a:r>
            <a:r>
              <a:rPr lang="pt-BR" sz="1800" b="0" i="0" u="none" strike="noStrike" baseline="0" dirty="0">
                <a:latin typeface="ArnhemPro-Blond"/>
              </a:rPr>
              <a:t> </a:t>
            </a:r>
            <a:r>
              <a:rPr lang="pt-BR" sz="1800" b="0" i="0" u="none" strike="noStrike" baseline="0" dirty="0" err="1">
                <a:latin typeface="ArnhemPro-Blond"/>
              </a:rPr>
              <a:t>agents</a:t>
            </a:r>
            <a:r>
              <a:rPr lang="pt-BR" sz="1800" b="0" i="0" u="none" strike="noStrike" baseline="0" dirty="0">
                <a:latin typeface="ArnhemPro-Blond"/>
              </a:rPr>
              <a:t> target </a:t>
            </a:r>
            <a:r>
              <a:rPr lang="en-US" sz="1800" b="0" i="0" u="none" strike="noStrike" baseline="0" dirty="0">
                <a:latin typeface="ArnhemPro-Blond"/>
              </a:rPr>
              <a:t>rapidly dividing cancer cells, but at the same time other healthy dividing cells in the body are affected, causing severe side effects and limiting the administrable dose, thus narrowing the therapeutic window. In order to address this issue, one pathway explored by researchers was the development of ADCs, involving the use of antibodies to deliver highly cytotoxic agents directly to </a:t>
            </a:r>
            <a:r>
              <a:rPr lang="en-US" sz="1800" b="0" i="0" u="none" strike="noStrike" baseline="0" dirty="0" err="1">
                <a:latin typeface="ArnhemPro-Blond"/>
              </a:rPr>
              <a:t>tumour</a:t>
            </a:r>
            <a:r>
              <a:rPr lang="en-US" sz="1800" b="0" i="0" u="none" strike="noStrike" baseline="0" dirty="0">
                <a:latin typeface="ArnhemPro-Blond"/>
              </a:rPr>
              <a:t> cells without affecting other dividing cells in the body. Theoretically, this concept should provide a significant increase in the therapeutic window compared with chemotherapy and radiation. The clinical development of ADCs requires careful development of several biological and pharmaceutical parameters. In particular, there are three key</a:t>
            </a:r>
          </a:p>
          <a:p>
            <a:pPr algn="l"/>
            <a:r>
              <a:rPr lang="en-US" sz="1800" b="0" i="0" u="none" strike="noStrike" baseline="0" dirty="0">
                <a:latin typeface="ArnhemPro-Blond"/>
              </a:rPr>
              <a:t>components to an ADC: the antibody, the linker and the payload</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17</a:t>
            </a:fld>
            <a:endParaRPr lang="pt-BR"/>
          </a:p>
        </p:txBody>
      </p:sp>
    </p:spTree>
    <p:extLst>
      <p:ext uri="{BB962C8B-B14F-4D97-AF65-F5344CB8AC3E}">
        <p14:creationId xmlns:p14="http://schemas.microsoft.com/office/powerpoint/2010/main" val="356669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800" b="0" i="0" u="none" strike="noStrike" baseline="0" dirty="0" err="1">
                <a:latin typeface="ArnhemPro-Blond"/>
              </a:rPr>
              <a:t>One</a:t>
            </a:r>
            <a:r>
              <a:rPr lang="pt-BR" sz="1800" b="0" i="0" u="none" strike="noStrike" baseline="0" dirty="0">
                <a:latin typeface="ArnhemPro-Blond"/>
              </a:rPr>
              <a:t> importante </a:t>
            </a:r>
            <a:r>
              <a:rPr lang="en-US" sz="1800" b="0" i="0" u="none" strike="noStrike" baseline="0" dirty="0">
                <a:latin typeface="ArnhemPro-Blond"/>
              </a:rPr>
              <a:t>aspect of the mechanism of action of ADCs is the bystander effect by which free drug is exported from the </a:t>
            </a:r>
            <a:r>
              <a:rPr lang="en-US" sz="1800" b="0" i="0" u="none" strike="noStrike" baseline="0" dirty="0" err="1">
                <a:latin typeface="ArnhemPro-Blond"/>
              </a:rPr>
              <a:t>tumour</a:t>
            </a:r>
            <a:r>
              <a:rPr lang="en-US" sz="1800" b="0" i="0" u="none" strike="noStrike" baseline="0" dirty="0">
                <a:latin typeface="ArnhemPro-Blond"/>
              </a:rPr>
              <a:t> cell through the cell membrane into the </a:t>
            </a:r>
            <a:r>
              <a:rPr lang="en-US" sz="1800" b="0" i="0" u="none" strike="noStrike" baseline="0" dirty="0" err="1">
                <a:latin typeface="ArnhemPro-Blond"/>
              </a:rPr>
              <a:t>tumour</a:t>
            </a:r>
            <a:r>
              <a:rPr lang="en-US" sz="1800" b="0" i="0" u="none" strike="noStrike" baseline="0" dirty="0">
                <a:latin typeface="ArnhemPro-Blond"/>
              </a:rPr>
              <a:t> environment. This has the potential therapeutic benefit of killing </a:t>
            </a:r>
            <a:r>
              <a:rPr lang="en-US" sz="1800" b="0" i="0" u="none" strike="noStrike" baseline="0" dirty="0" err="1">
                <a:latin typeface="ArnhemPro-Blond"/>
              </a:rPr>
              <a:t>neighbouring</a:t>
            </a:r>
            <a:r>
              <a:rPr lang="en-US" sz="1800" b="0" i="0" u="none" strike="noStrike" baseline="0" dirty="0">
                <a:latin typeface="ArnhemPro-Blond"/>
              </a:rPr>
              <a:t> </a:t>
            </a:r>
            <a:r>
              <a:rPr lang="en-US" sz="1800" b="0" i="0" u="none" strike="noStrike" baseline="0" dirty="0" err="1">
                <a:latin typeface="ArnhemPro-Blond"/>
              </a:rPr>
              <a:t>tumour</a:t>
            </a:r>
            <a:r>
              <a:rPr lang="en-US" sz="1800" b="0" i="0" u="none" strike="noStrike" baseline="0" dirty="0">
                <a:latin typeface="ArnhemPro-Blond"/>
              </a:rPr>
              <a:t> cells, including those that may not have the relevant antigen on their surface.12</a:t>
            </a:r>
          </a:p>
          <a:p>
            <a:pPr algn="l"/>
            <a:r>
              <a:rPr lang="en-US" sz="1800" b="0" i="0" u="none" strike="noStrike" baseline="0" dirty="0">
                <a:latin typeface="ArnhemPro-Blond"/>
              </a:rPr>
              <a:t>Another crucial requirement is to ensure that a sufficient concentration of payload reaches the interior of the cancer cells to guarantee their death. In reality, this is a complex process which is difficult to ensure. It has been estimated that, even if the overall mechanism of action of an ADC works at an efficiency of 50%, only 1–2% of the administered payload will reach</a:t>
            </a:r>
          </a:p>
          <a:p>
            <a:pPr algn="l"/>
            <a:r>
              <a:rPr lang="en-US" sz="1800" b="0" i="0" u="none" strike="noStrike" baseline="0" dirty="0">
                <a:latin typeface="ArnhemPro-Blond"/>
              </a:rPr>
              <a:t>the </a:t>
            </a:r>
            <a:r>
              <a:rPr lang="en-US" sz="1800" b="0" i="0" u="none" strike="noStrike" baseline="0" dirty="0" err="1">
                <a:latin typeface="ArnhemPro-Blond"/>
              </a:rPr>
              <a:t>tumour</a:t>
            </a:r>
            <a:r>
              <a:rPr lang="en-US" sz="1800" b="0" i="0" u="none" strike="noStrike" baseline="0" dirty="0">
                <a:latin typeface="ArnhemPro-Blond"/>
              </a:rPr>
              <a:t> cells.14 Therefore, it is important that the chosen payload is sufficiently cytotoxic to exert an effect at very low concentrations. It is now </a:t>
            </a:r>
            <a:r>
              <a:rPr lang="en-US" sz="1800" b="0" i="0" u="none" strike="noStrike" baseline="0" dirty="0" err="1">
                <a:latin typeface="ArnhemPro-Blond"/>
              </a:rPr>
              <a:t>recognised</a:t>
            </a:r>
            <a:r>
              <a:rPr lang="en-US" sz="1800" b="0" i="0" u="none" strike="noStrike" baseline="0" dirty="0">
                <a:latin typeface="ArnhemPro-Blond"/>
              </a:rPr>
              <a:t> that the choice of antigen target, and the antibody, linker and payload components, and how effectively they work together, are crucial for the success of an ADC.</a:t>
            </a:r>
          </a:p>
          <a:p>
            <a:pPr algn="l"/>
            <a:r>
              <a:rPr lang="en-US" sz="2800" dirty="0"/>
              <a:t>Some payloads exert a bystander effect, where the free drug is released unintentionally from the target tumor cell across the cell membrane following internalization and degradation of the ADC, to kill adjacent tumor cells, including those cells that may not express the target antigen on its cell surface. This feature of certain ADCs is often debated and some pharmacological characteristics, such as a hydrophobic payload or a cleavable linker, appear to play a major role in this phenomen5 . When the cytotoxic payload released is permeable or transmembrane, it can also induce the ‘bystander effect’, which can enhance the efficacy of ADC. In addition, the bystander effect of ADCs may also alter the tumor microenvironment, which in turn may further enhance the killing effect of ADCs6 . Moreover, regarding the bystander effect, some chemical properties of the payloads, e.g., lipophilic, hydrophobic, and uncharged payloads are important for the membrane permeability of ADCs, allowing for the distribution from the ADC-targeted tumor cells to non-targeted tumor cells5 . As described above, the linker type, such as the conjugation to the lysine residue, can also result in attenuated bystander effect, as charged residues can promote drug staying within the targeted tumor cell5 . Important considerations in the design of an ADC include target cell selection, the nature of antigen, structure, and stability of the antibody, the linker chemistry, and the cytotoxic payload.</a:t>
            </a:r>
            <a:endParaRPr lang="en-US" sz="1800" b="0" i="0" u="none" strike="noStrike" baseline="0" dirty="0">
              <a:latin typeface="ArnhemPro-Blond"/>
            </a:endParaRPr>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18</a:t>
            </a:fld>
            <a:endParaRPr lang="pt-BR"/>
          </a:p>
        </p:txBody>
      </p:sp>
    </p:spTree>
    <p:extLst>
      <p:ext uri="{BB962C8B-B14F-4D97-AF65-F5344CB8AC3E}">
        <p14:creationId xmlns:p14="http://schemas.microsoft.com/office/powerpoint/2010/main" val="270072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ArnhemPro-Blond"/>
              </a:rPr>
              <a:t>ADCs are </a:t>
            </a:r>
            <a:r>
              <a:rPr lang="en-US" sz="1800" b="0" i="0" u="none" strike="noStrike" baseline="0" dirty="0" err="1">
                <a:latin typeface="ArnhemPro-Blond"/>
              </a:rPr>
              <a:t>mAbs</a:t>
            </a:r>
            <a:r>
              <a:rPr lang="en-US" sz="1800" b="0" i="0" u="none" strike="noStrike" baseline="0" dirty="0">
                <a:latin typeface="ArnhemPro-Blond"/>
              </a:rPr>
              <a:t> attached to biologically active agents (payloads) by chemical linkers (Figure 1.6). An ADC binds to an antigen on the surface of a cancer cell and then </a:t>
            </a:r>
            <a:r>
              <a:rPr lang="en-US" sz="1800" b="0" i="0" u="none" strike="noStrike" baseline="0" dirty="0" err="1">
                <a:latin typeface="ArnhemPro-Blond"/>
              </a:rPr>
              <a:t>internalises</a:t>
            </a:r>
            <a:r>
              <a:rPr lang="en-US" sz="1800" b="0" i="0" u="none" strike="noStrike" baseline="0" dirty="0">
                <a:latin typeface="ArnhemPro-Blond"/>
              </a:rPr>
              <a:t>, after which the highly cytotoxic payload molecule is released, typically by lysosomal cleavage.</a:t>
            </a:r>
          </a:p>
          <a:p>
            <a:pPr algn="l"/>
            <a:r>
              <a:rPr lang="en-US" sz="1800" b="0" i="0" u="none" strike="noStrike" baseline="0" dirty="0">
                <a:latin typeface="ArnhemPro-Blond"/>
              </a:rPr>
              <a:t>ADCs are designed to directly target and kill cancer cells, and so the antibody has to be able to </a:t>
            </a:r>
            <a:r>
              <a:rPr lang="en-US" sz="1800" b="0" i="0" u="none" strike="noStrike" baseline="0" dirty="0" err="1">
                <a:latin typeface="ArnhemPro-Blond"/>
              </a:rPr>
              <a:t>recognise</a:t>
            </a:r>
            <a:r>
              <a:rPr lang="en-US" sz="1800" b="0" i="0" u="none" strike="noStrike" baseline="0" dirty="0">
                <a:latin typeface="ArnhemPro-Blond"/>
              </a:rPr>
              <a:t> and bind to its corresponding antigen localized on the </a:t>
            </a:r>
            <a:r>
              <a:rPr lang="en-US" sz="1800" b="0" i="0" u="none" strike="noStrike" baseline="0" dirty="0" err="1">
                <a:latin typeface="ArnhemPro-Blond"/>
              </a:rPr>
              <a:t>tumour</a:t>
            </a:r>
            <a:r>
              <a:rPr lang="en-US" sz="1800" b="0" i="0" u="none" strike="noStrike" baseline="0" dirty="0">
                <a:latin typeface="ArnhemPro-Blond"/>
              </a:rPr>
              <a:t> cell. Once bound to the antigen, the entire antigen–ADC complex is then internalized through receptor-mediated endocytosis. The internalization process proceeds with the formation of </a:t>
            </a:r>
            <a:r>
              <a:rPr lang="pt-BR" sz="1800" b="0" i="0" u="none" strike="noStrike" baseline="0" dirty="0">
                <a:latin typeface="ArnhemPro-Blond"/>
              </a:rPr>
              <a:t>a </a:t>
            </a:r>
            <a:r>
              <a:rPr lang="pt-BR" sz="1800" b="0" i="0" u="none" strike="noStrike" baseline="0" dirty="0" err="1">
                <a:latin typeface="ArnhemPro-Blond"/>
              </a:rPr>
              <a:t>clathrin-coated</a:t>
            </a:r>
            <a:endParaRPr lang="pt-BR" sz="1800" b="0" i="0" u="none" strike="noStrike" baseline="0" dirty="0">
              <a:latin typeface="ArnhemPro-Blond"/>
            </a:endParaRPr>
          </a:p>
          <a:p>
            <a:pPr algn="l"/>
            <a:r>
              <a:rPr lang="en-US" sz="1800" b="0" i="0" u="none" strike="noStrike" baseline="0" dirty="0">
                <a:latin typeface="ArnhemPro-Blond"/>
              </a:rPr>
              <a:t>early endosome containing the ADC–antigen complex. Once inside the lysosome, the ADC is degraded and free cytotoxic payload released into the cell, leading to cell death</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20</a:t>
            </a:fld>
            <a:endParaRPr lang="pt-BR"/>
          </a:p>
        </p:txBody>
      </p:sp>
    </p:spTree>
    <p:extLst>
      <p:ext uri="{BB962C8B-B14F-4D97-AF65-F5344CB8AC3E}">
        <p14:creationId xmlns:p14="http://schemas.microsoft.com/office/powerpoint/2010/main" val="153805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333333"/>
                </a:solidFill>
                <a:effectLst/>
                <a:latin typeface="Helvetica Neue"/>
              </a:rPr>
              <a:t>rop-2 é uma glicoproteína transmembrana transdutora de sinal de </a:t>
            </a:r>
            <a:r>
              <a:rPr lang="pt-BR" b="0" i="0" dirty="0" err="1">
                <a:solidFill>
                  <a:srgbClr val="333333"/>
                </a:solidFill>
                <a:effectLst/>
                <a:latin typeface="Helvetica Neue"/>
              </a:rPr>
              <a:t>cálcio</a:t>
            </a:r>
            <a:r>
              <a:rPr lang="pt-BR" b="0" i="0" dirty="0" err="1">
                <a:solidFill>
                  <a:srgbClr val="000000"/>
                </a:solidFill>
                <a:effectLst/>
                <a:latin typeface="Noto Sans" panose="020B0502040204020203" pitchFamily="34" charset="0"/>
              </a:rPr>
              <a:t>Trophoblast</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cell</a:t>
            </a:r>
            <a:r>
              <a:rPr lang="pt-BR" b="0" i="0" dirty="0">
                <a:solidFill>
                  <a:srgbClr val="000000"/>
                </a:solidFill>
                <a:effectLst/>
                <a:latin typeface="Noto Sans" panose="020B0502040204020203" pitchFamily="34" charset="0"/>
              </a:rPr>
              <a:t>-surface </a:t>
            </a:r>
            <a:r>
              <a:rPr lang="pt-BR" b="0" i="0" dirty="0" err="1">
                <a:solidFill>
                  <a:srgbClr val="000000"/>
                </a:solidFill>
                <a:effectLst/>
                <a:latin typeface="Noto Sans" panose="020B0502040204020203" pitchFamily="34" charset="0"/>
              </a:rPr>
              <a:t>antigen</a:t>
            </a:r>
            <a:r>
              <a:rPr lang="pt-BR" b="0" i="0" dirty="0">
                <a:solidFill>
                  <a:srgbClr val="000000"/>
                </a:solidFill>
                <a:effectLst/>
                <a:latin typeface="Noto Sans" panose="020B0502040204020203" pitchFamily="34" charset="0"/>
              </a:rPr>
              <a:t> 2 (TROP-2) </a:t>
            </a:r>
            <a:r>
              <a:rPr lang="pt-BR" b="0" i="0" dirty="0" err="1">
                <a:solidFill>
                  <a:srgbClr val="000000"/>
                </a:solidFill>
                <a:effectLst/>
                <a:latin typeface="Noto Sans" panose="020B0502040204020203" pitchFamily="34" charset="0"/>
              </a:rPr>
              <a:t>is</a:t>
            </a:r>
            <a:r>
              <a:rPr lang="pt-BR" b="0" i="0" dirty="0">
                <a:solidFill>
                  <a:srgbClr val="000000"/>
                </a:solidFill>
                <a:effectLst/>
                <a:latin typeface="Noto Sans" panose="020B0502040204020203" pitchFamily="34" charset="0"/>
              </a:rPr>
              <a:t> a </a:t>
            </a:r>
            <a:r>
              <a:rPr lang="pt-BR" b="0" i="0" dirty="0" err="1">
                <a:solidFill>
                  <a:srgbClr val="000000"/>
                </a:solidFill>
                <a:effectLst/>
                <a:latin typeface="Noto Sans" panose="020B0502040204020203" pitchFamily="34" charset="0"/>
              </a:rPr>
              <a:t>glycoprotein</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transmembrane</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calcium</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signal</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transducer</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present</a:t>
            </a:r>
            <a:r>
              <a:rPr lang="pt-BR" b="0" i="0" dirty="0">
                <a:solidFill>
                  <a:srgbClr val="000000"/>
                </a:solidFill>
                <a:effectLst/>
                <a:latin typeface="Noto Sans" panose="020B0502040204020203" pitchFamily="34" charset="0"/>
              </a:rPr>
              <a:t> in more </a:t>
            </a:r>
            <a:r>
              <a:rPr lang="pt-BR" b="0" i="0" dirty="0" err="1">
                <a:solidFill>
                  <a:srgbClr val="000000"/>
                </a:solidFill>
                <a:effectLst/>
                <a:latin typeface="Noto Sans" panose="020B0502040204020203" pitchFamily="34" charset="0"/>
              </a:rPr>
              <a:t>than</a:t>
            </a:r>
            <a:r>
              <a:rPr lang="pt-BR" b="0" i="0" dirty="0">
                <a:solidFill>
                  <a:srgbClr val="000000"/>
                </a:solidFill>
                <a:effectLst/>
                <a:latin typeface="Noto Sans" panose="020B0502040204020203" pitchFamily="34" charset="0"/>
              </a:rPr>
              <a:t> 50% </a:t>
            </a:r>
            <a:r>
              <a:rPr lang="pt-BR" b="0" i="0" dirty="0" err="1">
                <a:solidFill>
                  <a:srgbClr val="000000"/>
                </a:solidFill>
                <a:effectLst/>
                <a:latin typeface="Noto Sans" panose="020B0502040204020203" pitchFamily="34" charset="0"/>
              </a:rPr>
              <a:t>of</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lung</a:t>
            </a:r>
            <a:r>
              <a:rPr lang="pt-BR" b="0" i="0" dirty="0">
                <a:solidFill>
                  <a:srgbClr val="000000"/>
                </a:solidFill>
                <a:effectLst/>
                <a:latin typeface="Noto Sans" panose="020B0502040204020203" pitchFamily="34" charset="0"/>
              </a:rPr>
              <a:t> adenocarcinoma </a:t>
            </a:r>
            <a:r>
              <a:rPr lang="pt-BR" b="0" i="0" dirty="0" err="1">
                <a:solidFill>
                  <a:srgbClr val="000000"/>
                </a:solidFill>
                <a:effectLst/>
                <a:latin typeface="Noto Sans" panose="020B0502040204020203" pitchFamily="34" charset="0"/>
              </a:rPr>
              <a:t>and</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squamous</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cell</a:t>
            </a:r>
            <a:r>
              <a:rPr lang="pt-BR" b="0" i="0" dirty="0">
                <a:solidFill>
                  <a:srgbClr val="000000"/>
                </a:solidFill>
                <a:effectLst/>
                <a:latin typeface="Noto Sans" panose="020B0502040204020203" pitchFamily="34" charset="0"/>
              </a:rPr>
              <a:t> carcinoma, </a:t>
            </a:r>
            <a:r>
              <a:rPr lang="pt-BR" b="0" i="0" dirty="0" err="1">
                <a:solidFill>
                  <a:srgbClr val="000000"/>
                </a:solidFill>
                <a:effectLst/>
                <a:latin typeface="Noto Sans" panose="020B0502040204020203" pitchFamily="34" charset="0"/>
              </a:rPr>
              <a:t>associated</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with</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poor</a:t>
            </a:r>
            <a:r>
              <a:rPr lang="pt-BR" b="0" i="0" dirty="0">
                <a:solidFill>
                  <a:srgbClr val="000000"/>
                </a:solidFill>
                <a:effectLst/>
                <a:latin typeface="Noto Sans" panose="020B0502040204020203" pitchFamily="34" charset="0"/>
              </a:rPr>
              <a:t> </a:t>
            </a:r>
            <a:r>
              <a:rPr lang="pt-BR" b="0" i="0" dirty="0" err="1">
                <a:solidFill>
                  <a:srgbClr val="000000"/>
                </a:solidFill>
                <a:effectLst/>
                <a:latin typeface="Noto Sans" panose="020B0502040204020203" pitchFamily="34" charset="0"/>
              </a:rPr>
              <a:t>survival</a:t>
            </a:r>
            <a:r>
              <a:rPr lang="pt-BR" b="0" i="0" dirty="0">
                <a:solidFill>
                  <a:srgbClr val="000000"/>
                </a:solidFill>
                <a:effectLst/>
                <a:latin typeface="Noto Sans" panose="020B0502040204020203" pitchFamily="34" charset="0"/>
              </a:rPr>
              <a:t>.</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22</a:t>
            </a:fld>
            <a:endParaRPr lang="pt-BR"/>
          </a:p>
        </p:txBody>
      </p:sp>
    </p:spTree>
    <p:extLst>
      <p:ext uri="{BB962C8B-B14F-4D97-AF65-F5344CB8AC3E}">
        <p14:creationId xmlns:p14="http://schemas.microsoft.com/office/powerpoint/2010/main" val="374747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Intriguingly, the association of TROP2 expression with mortality was dependent on the lung cancer subtype. High TROP2 expression was associated with higher lung </a:t>
            </a:r>
            <a:r>
              <a:rPr lang="en-US" dirty="0" err="1"/>
              <a:t>cancerspecific</a:t>
            </a:r>
            <a:r>
              <a:rPr lang="en-US" dirty="0"/>
              <a:t> mortality in adenocarcinomas [univariable hazard ratio (HR) = 1.60, 95% confidence interval (CI) = 1.07–2.44, P = 0.022)], but not in </a:t>
            </a:r>
            <a:r>
              <a:rPr lang="en-US" dirty="0" err="1"/>
              <a:t>SqCCs</a:t>
            </a:r>
            <a:r>
              <a:rPr lang="en-US" dirty="0"/>
              <a:t> (univariable HR = 0.79, 95% CI = 0.35–1.94, P = 0.79). In HGNETs, high TROP2 expression was associated with lower lung cancer-specific mortality in both univariable and multivariable analyses (multivariable HR = 0.13, 95% CI = 0.020–0.44, P = 0.0003). Our results suggest a differential role for TROP2 in different lung cancer subtypes.</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23</a:t>
            </a:fld>
            <a:endParaRPr lang="pt-BR"/>
          </a:p>
        </p:txBody>
      </p:sp>
    </p:spTree>
    <p:extLst>
      <p:ext uri="{BB962C8B-B14F-4D97-AF65-F5344CB8AC3E}">
        <p14:creationId xmlns:p14="http://schemas.microsoft.com/office/powerpoint/2010/main" val="302684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0" i="0" dirty="0">
                <a:solidFill>
                  <a:srgbClr val="222222"/>
                </a:solidFill>
                <a:effectLst/>
                <a:latin typeface="-apple-system"/>
              </a:rPr>
              <a:t>Interim analysis of the HER2-overexpressing cohort (overexpressing HER2 centrally confirmed, IHC 2+ or 3+) has shown preliminary evidence of antitumor activity in 49 heavily pre-treated patients with HER2-overexpressing NSCLC. Patients with stable brain metastases were included, 34.7% had CNS metastases at enrollment; 79.6% of patients had HER2 IHC 2+ and 20.4% had HER2 IHC 3+. Confirmed overall response rate (ORR) by ICR was 24.5% (95% CI, 13.3%–38.9%), including one complete response (CR). Response rates varied based on the expression of HER2: ORR for patients with IHC overexpression of 3+ was 20.0% (95% CI, 2.5%–55.6%) and 25.6% for IHC 2+ (95% CI, 13.0%–42.1%); IHC 3+, median DOR was 6.0 months (95% CI, 3.2-NE months). Disease control rate (DCR) was 69.4% (95% CI, 54.6%–81.8%); estimated median PFS was 5.4 months (95% CI, 2.8–7.0 months). Even more impressive responses were produced in the HER2-mutant NSCLC cohort of the DESTINY-Lung01 (NCT03505710) trial</a:t>
            </a:r>
            <a:r>
              <a:rPr lang="en-US" b="0" i="0" baseline="30000" dirty="0">
                <a:solidFill>
                  <a:srgbClr val="006699"/>
                </a:solidFill>
                <a:effectLst/>
                <a:latin typeface="-apple-system"/>
                <a:hlinkClick r:id="rId3" tooltip="Li, B. T. et al. Trastuzumab deruxtecan in HER2-mutant non–small-cell lung cancer. N. Engl. J. Med. 386, 241–251 (2021)."/>
              </a:rPr>
              <a:t>51</a:t>
            </a:r>
            <a:r>
              <a:rPr lang="en-US" b="0" i="0" dirty="0">
                <a:solidFill>
                  <a:srgbClr val="222222"/>
                </a:solidFill>
                <a:effectLst/>
                <a:latin typeface="-apple-system"/>
              </a:rPr>
              <a:t>. Confirmed objective response occurred in 55% of the patients (95% CI, 44–65), with one CR, stable disease (SD) ≥ 6 weeks in 34 patients (37%), DCR 92%. Responses observed were diverse, demonstrated in patients with both different HER2 mutation subtypes and across exon locations; in addition, responses were observed in patients with no detectable HER2 expression and in patients with no HER2 amplification. Median PFS was 8.2 months (95% CI = 6.0–11.9 months) and median OS was 17.8 months (95% CI = 13.8–22.1 months)</a:t>
            </a:r>
            <a:r>
              <a:rPr lang="en-US" b="0" i="0" baseline="30000" dirty="0">
                <a:solidFill>
                  <a:srgbClr val="006699"/>
                </a:solidFill>
                <a:effectLst/>
                <a:latin typeface="-apple-system"/>
                <a:hlinkClick r:id="rId3" tooltip="Li, B. T. et al. Trastuzumab deruxtecan in HER2-mutant non–small-cell lung cancer. N. Engl. J. Med. 386, 241–251 (2021)."/>
              </a:rPr>
              <a:t>51</a:t>
            </a:r>
            <a:r>
              <a:rPr lang="en-US" b="0" i="0" dirty="0">
                <a:solidFill>
                  <a:srgbClr val="222222"/>
                </a:solidFill>
                <a:effectLst/>
                <a:latin typeface="-apple-system"/>
              </a:rPr>
              <a:t>.</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24</a:t>
            </a:fld>
            <a:endParaRPr lang="pt-BR"/>
          </a:p>
        </p:txBody>
      </p:sp>
    </p:spTree>
    <p:extLst>
      <p:ext uri="{BB962C8B-B14F-4D97-AF65-F5344CB8AC3E}">
        <p14:creationId xmlns:p14="http://schemas.microsoft.com/office/powerpoint/2010/main" val="223917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a:t>Patritumab</a:t>
            </a:r>
            <a:r>
              <a:rPr lang="en-US" dirty="0"/>
              <a:t> </a:t>
            </a:r>
            <a:r>
              <a:rPr lang="en-US" dirty="0" err="1"/>
              <a:t>deruxtecan</a:t>
            </a:r>
            <a:r>
              <a:rPr lang="en-US" dirty="0"/>
              <a:t>. </a:t>
            </a:r>
            <a:r>
              <a:rPr lang="en-US" dirty="0" err="1"/>
              <a:t>Patritumab</a:t>
            </a:r>
            <a:r>
              <a:rPr lang="en-US" dirty="0"/>
              <a:t> </a:t>
            </a:r>
            <a:r>
              <a:rPr lang="en-US" dirty="0" err="1"/>
              <a:t>deruxtecan</a:t>
            </a:r>
            <a:r>
              <a:rPr lang="en-US" dirty="0"/>
              <a:t> (U3-1402, HER3- </a:t>
            </a:r>
            <a:r>
              <a:rPr lang="en-US" dirty="0" err="1"/>
              <a:t>DXd</a:t>
            </a:r>
            <a:r>
              <a:rPr lang="en-US" dirty="0"/>
              <a:t>) is a novel HER3-directed ADC composed of a human immunoglobulin G1 monoclonal antibody to HER3 (</a:t>
            </a:r>
            <a:r>
              <a:rPr lang="en-US" dirty="0" err="1"/>
              <a:t>patritumab</a:t>
            </a:r>
            <a:r>
              <a:rPr lang="en-US" dirty="0"/>
              <a:t>) which is linked covalently to a topoisomerase I inhibitor payload (MAAA-1181a, an </a:t>
            </a:r>
            <a:r>
              <a:rPr lang="en-US" dirty="0" err="1"/>
              <a:t>exatecan</a:t>
            </a:r>
            <a:r>
              <a:rPr lang="en-US" dirty="0"/>
              <a:t> derivative) via a stable </a:t>
            </a:r>
            <a:r>
              <a:rPr lang="en-US" dirty="0" err="1"/>
              <a:t>tetrapeptidebased</a:t>
            </a:r>
            <a:r>
              <a:rPr lang="en-US" dirty="0"/>
              <a:t> cleavable linker with a high DAR ratio at 458,59. The payload is highly potent with a short systemic half-life, and the cell membrane is permeable, which allows for a bystander killing effect, affecting both target and surrounding tumor cells60. Based on promising pre-clinical data, which demonstrated antitumor activity of HER3-DXd in multiple solid tumor xenograft models61, a phase I study was initiated in patients with locally advanced or metastatic EGFR-driven NSCLC with prior treatment with EGFR TKI and platinum-based chemotherapy (NCT03260491), which ultimately led to FDA breakthrough therapy designation (BTD) in December 2021.</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25</a:t>
            </a:fld>
            <a:endParaRPr lang="pt-BR"/>
          </a:p>
        </p:txBody>
      </p:sp>
    </p:spTree>
    <p:extLst>
      <p:ext uri="{BB962C8B-B14F-4D97-AF65-F5344CB8AC3E}">
        <p14:creationId xmlns:p14="http://schemas.microsoft.com/office/powerpoint/2010/main" val="161128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b="1" i="0" dirty="0" err="1">
                <a:solidFill>
                  <a:srgbClr val="000000"/>
                </a:solidFill>
                <a:effectLst/>
                <a:latin typeface="Noto Sans" panose="020B0502040504020204" pitchFamily="34" charset="0"/>
              </a:rPr>
              <a:t>Carcinoembryonic</a:t>
            </a:r>
            <a:r>
              <a:rPr lang="pt-BR" b="1" i="0" dirty="0">
                <a:solidFill>
                  <a:srgbClr val="000000"/>
                </a:solidFill>
                <a:effectLst/>
                <a:latin typeface="Noto Sans" panose="020B0502040504020204" pitchFamily="34" charset="0"/>
              </a:rPr>
              <a:t> </a:t>
            </a:r>
            <a:r>
              <a:rPr lang="pt-BR" b="1" i="0" dirty="0" err="1">
                <a:solidFill>
                  <a:srgbClr val="000000"/>
                </a:solidFill>
                <a:effectLst/>
                <a:latin typeface="Noto Sans" panose="020B0502040504020204" pitchFamily="34" charset="0"/>
              </a:rPr>
              <a:t>antigen-related</a:t>
            </a:r>
            <a:r>
              <a:rPr lang="pt-BR" b="1" i="0" dirty="0">
                <a:solidFill>
                  <a:srgbClr val="000000"/>
                </a:solidFill>
                <a:effectLst/>
                <a:latin typeface="Noto Sans" panose="020B0502040504020204" pitchFamily="34" charset="0"/>
              </a:rPr>
              <a:t> </a:t>
            </a:r>
            <a:r>
              <a:rPr lang="pt-BR" b="1" i="0" dirty="0" err="1">
                <a:solidFill>
                  <a:srgbClr val="000000"/>
                </a:solidFill>
                <a:effectLst/>
                <a:latin typeface="Noto Sans" panose="020B0502040504020204" pitchFamily="34" charset="0"/>
              </a:rPr>
              <a:t>cell</a:t>
            </a:r>
            <a:r>
              <a:rPr lang="pt-BR" b="1" i="0" dirty="0">
                <a:solidFill>
                  <a:srgbClr val="000000"/>
                </a:solidFill>
                <a:effectLst/>
                <a:latin typeface="Noto Sans" panose="020B0502040504020204" pitchFamily="34" charset="0"/>
              </a:rPr>
              <a:t> </a:t>
            </a:r>
            <a:r>
              <a:rPr lang="pt-BR" b="1" i="0" dirty="0" err="1">
                <a:solidFill>
                  <a:srgbClr val="000000"/>
                </a:solidFill>
                <a:effectLst/>
                <a:latin typeface="Noto Sans" panose="020B0502040504020204" pitchFamily="34" charset="0"/>
              </a:rPr>
              <a:t>adhesion</a:t>
            </a:r>
            <a:r>
              <a:rPr lang="pt-BR" b="1" i="0" dirty="0">
                <a:solidFill>
                  <a:srgbClr val="000000"/>
                </a:solidFill>
                <a:effectLst/>
                <a:latin typeface="Noto Sans" panose="020B0502040504020204" pitchFamily="34" charset="0"/>
              </a:rPr>
              <a:t> molecular 5.</a:t>
            </a:r>
          </a:p>
          <a:p>
            <a:pPr algn="l"/>
            <a:r>
              <a:rPr lang="pt-BR" b="0" i="0" dirty="0" err="1">
                <a:solidFill>
                  <a:srgbClr val="000000"/>
                </a:solidFill>
                <a:effectLst/>
                <a:latin typeface="Noto Sans" panose="020B0502040504020204" pitchFamily="34" charset="0"/>
              </a:rPr>
              <a:t>Carcinoembryonic</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antigen-related</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cell</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adhesion</a:t>
            </a:r>
            <a:r>
              <a:rPr lang="pt-BR" b="0" i="0" dirty="0">
                <a:solidFill>
                  <a:srgbClr val="000000"/>
                </a:solidFill>
                <a:effectLst/>
                <a:latin typeface="Noto Sans" panose="020B0502040504020204" pitchFamily="34" charset="0"/>
              </a:rPr>
              <a:t> molecular 5 (CEACAM5) </a:t>
            </a:r>
            <a:r>
              <a:rPr lang="pt-BR" b="0" i="0" dirty="0" err="1">
                <a:solidFill>
                  <a:srgbClr val="000000"/>
                </a:solidFill>
                <a:effectLst/>
                <a:latin typeface="Noto Sans" panose="020B0502040504020204" pitchFamily="34" charset="0"/>
              </a:rPr>
              <a:t>is</a:t>
            </a:r>
            <a:r>
              <a:rPr lang="pt-BR" b="0" i="0" dirty="0">
                <a:solidFill>
                  <a:srgbClr val="000000"/>
                </a:solidFill>
                <a:effectLst/>
                <a:latin typeface="Noto Sans" panose="020B0502040504020204" pitchFamily="34" charset="0"/>
              </a:rPr>
              <a:t> a </a:t>
            </a:r>
            <a:r>
              <a:rPr lang="pt-BR" b="0" i="0" dirty="0" err="1">
                <a:solidFill>
                  <a:srgbClr val="000000"/>
                </a:solidFill>
                <a:effectLst/>
                <a:latin typeface="Noto Sans" panose="020B0502040504020204" pitchFamily="34" charset="0"/>
              </a:rPr>
              <a:t>glycoprotein</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member</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of</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the</a:t>
            </a:r>
            <a:r>
              <a:rPr lang="pt-BR" b="0" i="0" dirty="0">
                <a:solidFill>
                  <a:srgbClr val="000000"/>
                </a:solidFill>
                <a:effectLst/>
                <a:latin typeface="Noto Sans" panose="020B0502040504020204" pitchFamily="34" charset="0"/>
              </a:rPr>
              <a:t> CEA gene </a:t>
            </a:r>
            <a:r>
              <a:rPr lang="pt-BR" b="0" i="0" dirty="0" err="1">
                <a:solidFill>
                  <a:srgbClr val="000000"/>
                </a:solidFill>
                <a:effectLst/>
                <a:latin typeface="Noto Sans" panose="020B0502040504020204" pitchFamily="34" charset="0"/>
              </a:rPr>
              <a:t>family</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and</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seems</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to</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promote</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cell</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proliferation</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and</a:t>
            </a:r>
            <a:r>
              <a:rPr lang="pt-BR" b="0" i="0" dirty="0">
                <a:solidFill>
                  <a:srgbClr val="000000"/>
                </a:solidFill>
                <a:effectLst/>
                <a:latin typeface="Noto Sans" panose="020B0502040504020204" pitchFamily="34" charset="0"/>
              </a:rPr>
              <a:t> </a:t>
            </a:r>
            <a:r>
              <a:rPr lang="pt-BR" b="0" i="0" dirty="0" err="1">
                <a:solidFill>
                  <a:srgbClr val="000000"/>
                </a:solidFill>
                <a:effectLst/>
                <a:latin typeface="Noto Sans" panose="020B0502040504020204" pitchFamily="34" charset="0"/>
              </a:rPr>
              <a:t>migration</a:t>
            </a:r>
            <a:endParaRPr lang="pt-BR" b="0" i="0" dirty="0">
              <a:solidFill>
                <a:srgbClr val="000000"/>
              </a:solidFill>
              <a:effectLst/>
              <a:latin typeface="Noto Sans" panose="020B0502040504020204" pitchFamily="34" charset="0"/>
            </a:endParaRPr>
          </a:p>
          <a:p>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26</a:t>
            </a:fld>
            <a:endParaRPr lang="pt-BR"/>
          </a:p>
        </p:txBody>
      </p:sp>
    </p:spTree>
    <p:extLst>
      <p:ext uri="{BB962C8B-B14F-4D97-AF65-F5344CB8AC3E}">
        <p14:creationId xmlns:p14="http://schemas.microsoft.com/office/powerpoint/2010/main" val="175935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Identification of CEACAM5 expression was based on staining in the membrane of tumor cells. Tumor cell membrane CEACAM5 expression was observed in 87% (191/219) of colon adenocarcinoma cases with very strong-to-moderate staining intensity in 82% of total cases. Membrane CEACAM5 expression was also observed in 48% (98/203) of stomach adenocarcinoma (very strong-</a:t>
            </a:r>
            <a:r>
              <a:rPr lang="en-US" dirty="0" err="1"/>
              <a:t>tomoderate</a:t>
            </a:r>
            <a:r>
              <a:rPr lang="en-US" dirty="0"/>
              <a:t> staining intensity in 44% of total cases), 67% (10/15) of stomach signet ring cell carcinoma (very strong-to-moderate staining intensity in 53% of total cases), 38% (22/58) of lung adenocarcinoma (strong-to-moderate staining intensity in 28% of total cases), and finally 20% (28/143) of lung squamous cell carcinoma (strong-to-moderate staining intensity in 13% of total cases; Table 1). CEACAM5 expression was detected in normal tissue from the colon, esophagus, head and neck, stomach, and uterus cervix. No CEACAM5 expression was detected in normal lung tissue (Table 1). The highest prevalence of membrane CEACAM5 expression was observed in normal colon samples [97% (63/65)], but this was predominantly with a weak-to-moderate staining intensity (92% of total cases) and restricted to the apical border of differentiated columnar absorptive epithelial cells in the upper epithelial layer (Table 1). Less prevalent expression of CEACAM5 was observed in normal esophageal tissue at the membrane of cells of the intermediate and upper layers of the esophageal epithelium [33% (7/ 21)], and for the head and neck, in the membrane of epithelial cells of the larynx mucosae [30% (3/10; Table 1]. Sporadic expression of CEACAM5 was also observed in normal stomach tissues, in the apical border of epithelial cells in the upper layer of the gastric pit [8% (4/48)] and in one normal uterus cervix sample in the membrane of epithelial cells [1/12 (8%)]; no expression was observed in normal lung tissue; including parenchyma or bronchus (Table 1).</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27</a:t>
            </a:fld>
            <a:endParaRPr lang="pt-BR"/>
          </a:p>
        </p:txBody>
      </p:sp>
    </p:spTree>
    <p:extLst>
      <p:ext uri="{BB962C8B-B14F-4D97-AF65-F5344CB8AC3E}">
        <p14:creationId xmlns:p14="http://schemas.microsoft.com/office/powerpoint/2010/main" val="24126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0" i="0" dirty="0">
                <a:solidFill>
                  <a:srgbClr val="212121"/>
                </a:solidFill>
                <a:effectLst/>
                <a:latin typeface="Cambria" panose="02040503050406030204" pitchFamily="18" charset="0"/>
              </a:rPr>
              <a:t>c-MET is a receptor tyrosine kinase that, after binding with its ligand, hepatocyte growth factor, activates a wide range of different cellular signaling pathways, including those involved in proliferation, motility, migration and invasion. Although c-MET is important in the control of tissue homeostasis under normal physiological conditions, it has also been found to be aberrantly activated in human cancers </a:t>
            </a:r>
            <a:r>
              <a:rPr lang="en-US" b="0" i="1" dirty="0">
                <a:solidFill>
                  <a:srgbClr val="212121"/>
                </a:solidFill>
                <a:effectLst/>
                <a:latin typeface="Cambria" panose="02040503050406030204" pitchFamily="18" charset="0"/>
              </a:rPr>
              <a:t>via</a:t>
            </a:r>
            <a:r>
              <a:rPr lang="en-US" b="0" i="0" dirty="0">
                <a:solidFill>
                  <a:srgbClr val="212121"/>
                </a:solidFill>
                <a:effectLst/>
                <a:latin typeface="Cambria" panose="02040503050406030204" pitchFamily="18" charset="0"/>
              </a:rPr>
              <a:t> mutation, amplification or protein overexpression.</a:t>
            </a:r>
          </a:p>
          <a:p>
            <a:r>
              <a:rPr lang="en-US" b="0" i="0" dirty="0" err="1">
                <a:solidFill>
                  <a:srgbClr val="212121"/>
                </a:solidFill>
                <a:effectLst/>
                <a:latin typeface="Cambria" panose="02040503050406030204" pitchFamily="18" charset="0"/>
              </a:rPr>
              <a:t>Amplificação</a:t>
            </a:r>
            <a:r>
              <a:rPr lang="en-US" b="0" i="0" dirty="0">
                <a:solidFill>
                  <a:srgbClr val="212121"/>
                </a:solidFill>
                <a:effectLst/>
                <a:latin typeface="Cambria" panose="02040503050406030204" pitchFamily="18" charset="0"/>
              </a:rPr>
              <a:t> </a:t>
            </a:r>
            <a:r>
              <a:rPr lang="en-US" b="0" i="0" dirty="0" err="1">
                <a:solidFill>
                  <a:srgbClr val="212121"/>
                </a:solidFill>
                <a:effectLst/>
                <a:latin typeface="Cambria" panose="02040503050406030204" pitchFamily="18" charset="0"/>
              </a:rPr>
              <a:t>pode</a:t>
            </a:r>
            <a:r>
              <a:rPr lang="en-US" b="0" i="0" dirty="0">
                <a:solidFill>
                  <a:srgbClr val="212121"/>
                </a:solidFill>
                <a:effectLst/>
                <a:latin typeface="Cambria" panose="02040503050406030204" pitchFamily="18" charset="0"/>
              </a:rPr>
              <a:t> ser </a:t>
            </a:r>
            <a:r>
              <a:rPr lang="en-US" b="0" i="0" dirty="0" err="1">
                <a:solidFill>
                  <a:srgbClr val="212121"/>
                </a:solidFill>
                <a:effectLst/>
                <a:latin typeface="Cambria" panose="02040503050406030204" pitchFamily="18" charset="0"/>
              </a:rPr>
              <a:t>mecanismo</a:t>
            </a:r>
            <a:r>
              <a:rPr lang="en-US" b="0" i="0" dirty="0">
                <a:solidFill>
                  <a:srgbClr val="212121"/>
                </a:solidFill>
                <a:effectLst/>
                <a:latin typeface="Cambria" panose="02040503050406030204" pitchFamily="18" charset="0"/>
              </a:rPr>
              <a:t> de </a:t>
            </a:r>
            <a:r>
              <a:rPr lang="en-US" b="0" i="0" dirty="0" err="1">
                <a:solidFill>
                  <a:srgbClr val="212121"/>
                </a:solidFill>
                <a:effectLst/>
                <a:latin typeface="Cambria" panose="02040503050406030204" pitchFamily="18" charset="0"/>
              </a:rPr>
              <a:t>resistência</a:t>
            </a:r>
            <a:r>
              <a:rPr lang="en-US" b="0" i="0" dirty="0">
                <a:solidFill>
                  <a:srgbClr val="212121"/>
                </a:solidFill>
                <a:effectLst/>
                <a:latin typeface="Cambria" panose="02040503050406030204" pitchFamily="18" charset="0"/>
              </a:rPr>
              <a:t> a EGFR.</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28</a:t>
            </a:fld>
            <a:endParaRPr lang="pt-BR"/>
          </a:p>
        </p:txBody>
      </p:sp>
    </p:spTree>
    <p:extLst>
      <p:ext uri="{BB962C8B-B14F-4D97-AF65-F5344CB8AC3E}">
        <p14:creationId xmlns:p14="http://schemas.microsoft.com/office/powerpoint/2010/main" val="422790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solidFill>
                  <a:srgbClr val="000000"/>
                </a:solidFill>
                <a:latin typeface="AdvTT08640291"/>
              </a:rPr>
              <a:t>However, NGS solo testing is akin to putting all eggs in one basket, as the risks of failure from obtaining results due to all reasons may range from 14% to 30% or higher.</a:t>
            </a:r>
            <a:r>
              <a:rPr lang="en-US" sz="1800" b="0" i="0" u="none" strike="noStrike" baseline="0" dirty="0">
                <a:solidFill>
                  <a:srgbClr val="2197D2"/>
                </a:solidFill>
                <a:latin typeface="AdvTT08640291"/>
              </a:rPr>
              <a:t>23-25 </a:t>
            </a:r>
            <a:r>
              <a:rPr lang="en-US" sz="1800" b="0" i="0" u="none" strike="noStrike" baseline="0" dirty="0">
                <a:solidFill>
                  <a:srgbClr val="000000"/>
                </a:solidFill>
                <a:latin typeface="AdvTT08640291"/>
              </a:rPr>
              <a:t>A major</a:t>
            </a:r>
          </a:p>
          <a:p>
            <a:pPr algn="l"/>
            <a:r>
              <a:rPr lang="en-US" sz="1800" b="0" i="0" u="none" strike="noStrike" baseline="0" dirty="0">
                <a:solidFill>
                  <a:srgbClr val="000000"/>
                </a:solidFill>
                <a:latin typeface="AdvTT08640291"/>
              </a:rPr>
              <a:t>component of this failure rate is insuf</a:t>
            </a:r>
            <a:r>
              <a:rPr lang="en-US" sz="1800" b="0" i="0" u="none" strike="noStrike" baseline="0" dirty="0">
                <a:solidFill>
                  <a:srgbClr val="000000"/>
                </a:solidFill>
                <a:latin typeface="AdvTT08640291+fb"/>
              </a:rPr>
              <a:t>fi</a:t>
            </a:r>
            <a:r>
              <a:rPr lang="en-US" sz="1800" b="0" i="0" u="none" strike="noStrike" baseline="0" dirty="0">
                <a:solidFill>
                  <a:srgbClr val="000000"/>
                </a:solidFill>
                <a:latin typeface="AdvTT08640291"/>
              </a:rPr>
              <a:t>cient tissue materials for sequencing, identi</a:t>
            </a:r>
            <a:r>
              <a:rPr lang="en-US" sz="1800" b="0" i="0" u="none" strike="noStrike" baseline="0" dirty="0">
                <a:solidFill>
                  <a:srgbClr val="000000"/>
                </a:solidFill>
                <a:latin typeface="AdvTT08640291+fb"/>
              </a:rPr>
              <a:t>fi</a:t>
            </a:r>
            <a:r>
              <a:rPr lang="en-US" sz="1800" b="0" i="0" u="none" strike="noStrike" baseline="0" dirty="0">
                <a:solidFill>
                  <a:srgbClr val="000000"/>
                </a:solidFill>
                <a:latin typeface="AdvTT08640291"/>
              </a:rPr>
              <a:t>ed at the initial pathologic </a:t>
            </a:r>
            <a:r>
              <a:rPr lang="pt-BR" sz="1800" b="0" i="0" u="none" strike="noStrike" baseline="0" dirty="0" err="1">
                <a:solidFill>
                  <a:srgbClr val="000000"/>
                </a:solidFill>
                <a:latin typeface="AdvTT08640291"/>
              </a:rPr>
              <a:t>quality</a:t>
            </a:r>
            <a:r>
              <a:rPr lang="pt-BR" sz="1800" b="0" i="0" u="none" strike="noStrike" baseline="0" dirty="0">
                <a:solidFill>
                  <a:srgbClr val="000000"/>
                </a:solidFill>
                <a:latin typeface="AdvTT08640291"/>
              </a:rPr>
              <a:t> assessment </a:t>
            </a:r>
            <a:r>
              <a:rPr lang="pt-BR" sz="1800" b="0" i="0" u="none" strike="noStrike" baseline="0" dirty="0" err="1">
                <a:solidFill>
                  <a:srgbClr val="000000"/>
                </a:solidFill>
                <a:latin typeface="AdvTT08640291"/>
              </a:rPr>
              <a:t>step</a:t>
            </a:r>
            <a:r>
              <a:rPr lang="pt-BR" sz="1800" b="0" i="0" u="none" strike="noStrike" baseline="0" dirty="0">
                <a:solidFill>
                  <a:srgbClr val="000000"/>
                </a:solidFill>
                <a:latin typeface="AdvTT08640291"/>
              </a:rPr>
              <a:t>.</a:t>
            </a:r>
          </a:p>
          <a:p>
            <a:pPr algn="l"/>
            <a:r>
              <a:rPr lang="pt-BR" sz="1800" b="0" i="0" u="none" strike="noStrike" baseline="0" dirty="0" err="1">
                <a:latin typeface="AdvTT08640291"/>
              </a:rPr>
              <a:t>There</a:t>
            </a:r>
            <a:r>
              <a:rPr lang="pt-BR" sz="1800" b="0" i="0" u="none" strike="noStrike" baseline="0" dirty="0">
                <a:latin typeface="AdvTT08640291"/>
              </a:rPr>
              <a:t> are no </a:t>
            </a:r>
            <a:r>
              <a:rPr lang="pt-BR" sz="1800" b="0" i="0" u="none" strike="noStrike" baseline="0" dirty="0" err="1">
                <a:latin typeface="AdvTT08640291"/>
              </a:rPr>
              <a:t>perfect</a:t>
            </a:r>
            <a:r>
              <a:rPr lang="pt-BR" sz="1800" b="0" i="0" u="none" strike="noStrike" baseline="0" dirty="0">
                <a:latin typeface="AdvTT08640291"/>
              </a:rPr>
              <a:t> </a:t>
            </a:r>
            <a:r>
              <a:rPr lang="en-US" sz="1800" b="0" i="0" u="none" strike="noStrike" baseline="0" dirty="0">
                <a:latin typeface="AdvTT08640291"/>
              </a:rPr>
              <a:t>assays to detect gene alterations, thus, we should use all levels of gene products, considering advantages and disadvantages of the individual assays.</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5</a:t>
            </a:fld>
            <a:endParaRPr lang="pt-BR"/>
          </a:p>
        </p:txBody>
      </p:sp>
    </p:spTree>
    <p:extLst>
      <p:ext uri="{BB962C8B-B14F-4D97-AF65-F5344CB8AC3E}">
        <p14:creationId xmlns:p14="http://schemas.microsoft.com/office/powerpoint/2010/main" val="66462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MET protein over expression is independent of underlying mutation or amplification—no orthogonal method to confirm staining accuracy • MET is an example but this is true for any potential target where protein overexpression is independent of underlying mutation or amplification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Evaluation of MET staining and scoring has suffered from poor interobserver variability • Lung Cancer Mutation Consortium Pathologist Panel initiated “Round Robin” conferences with the goal of standardizing the evaluation of MET protein expression • Intraclass correlation coefficient comparing consistency of scoring improved from 0.50 (95% CI: 0.37-0.64) for the first scoring round to 0.74 (95% CI: 0.64-0.83) for the second round </a:t>
            </a:r>
            <a:endParaRPr lang="pt-BR" dirty="0"/>
          </a:p>
          <a:p>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29</a:t>
            </a:fld>
            <a:endParaRPr lang="pt-BR"/>
          </a:p>
        </p:txBody>
      </p:sp>
    </p:spTree>
    <p:extLst>
      <p:ext uri="{BB962C8B-B14F-4D97-AF65-F5344CB8AC3E}">
        <p14:creationId xmlns:p14="http://schemas.microsoft.com/office/powerpoint/2010/main" val="116106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Given the limitations of TMB as a single predictive biomarker, there has been, for two main reasons,39 renewed interest in the study of neoantigens, that is, mutated peptides originating from somatic mutations generating antitumor T-cell responses when presented by MHC proteins.40 First, the quantity and quality of the neoantigen response may improve the prediction of ICI treatments41–45 whereas loss of neoantigens is a mechanism of immune escape and ICI resistance, particularly in lung squamous cell carcinoma.46,47 Second, neoantigen-based vaccines and adoptive T-cell therapies are being developed.40 Because there is no standardized method for neoantigen identification, current methods rely on bioinformatic pipelines (HLA typing, inference of </a:t>
            </a:r>
            <a:r>
              <a:rPr lang="en-US" dirty="0" err="1"/>
              <a:t>neopeptides</a:t>
            </a:r>
            <a:r>
              <a:rPr lang="en-US" dirty="0"/>
              <a:t>, MHC-binding prediction, and candidate neoantigen selection).40,48 In NSCLC, the median number of neoantigens per tumor has been predicted to be between 63 and 214.40 Not surprisingly, higher numbers are associated with high PD-L1 expression and smoking-related genomic signatures.</a:t>
            </a: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D2A2D-1082-4009-8996-3117240C51C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33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ScalaLancetPro"/>
              </a:rPr>
              <a:t>Among the CpG sites studied, we found 301 CpG sites (&lt;1%) at which the methylation levels were significantly associated with clinical response to PD-1 blockade in </a:t>
            </a:r>
            <a:r>
              <a:rPr lang="pt-BR" sz="1800" b="0" i="0" u="none" strike="noStrike" baseline="0" dirty="0">
                <a:latin typeface="ScalaLancetPro"/>
              </a:rPr>
              <a:t>NSCLC (false </a:t>
            </a:r>
            <a:r>
              <a:rPr lang="pt-BR" sz="1800" b="0" i="0" u="none" strike="noStrike" baseline="0" dirty="0" err="1">
                <a:latin typeface="ScalaLancetPro"/>
              </a:rPr>
              <a:t>discovery</a:t>
            </a:r>
            <a:r>
              <a:rPr lang="pt-BR" sz="1800" b="0" i="0" u="none" strike="noStrike" baseline="0" dirty="0">
                <a:latin typeface="ScalaLancetPro"/>
              </a:rPr>
              <a:t> rate </a:t>
            </a:r>
            <a:r>
              <a:rPr lang="pt-BR" sz="1800" b="0" i="0" u="none" strike="noStrike" baseline="0" dirty="0" err="1">
                <a:latin typeface="ScalaLancetPro"/>
              </a:rPr>
              <a:t>adjusted</a:t>
            </a:r>
            <a:r>
              <a:rPr lang="pt-BR" sz="1800" b="0" i="0" u="none" strike="noStrike" baseline="0" dirty="0">
                <a:latin typeface="ScalaLancetPro"/>
              </a:rPr>
              <a:t> p&lt;0</a:t>
            </a:r>
            <a:r>
              <a:rPr lang="pt-BR" sz="1800" b="1" i="0" u="none" strike="noStrike" baseline="0" dirty="0">
                <a:latin typeface="ScalaLancetPro-Bold"/>
              </a:rPr>
              <a:t>・</a:t>
            </a:r>
            <a:r>
              <a:rPr lang="pt-BR" sz="1800" b="0" i="0" u="none" strike="noStrike" baseline="0" dirty="0">
                <a:latin typeface="ScalaLancetPro"/>
              </a:rPr>
              <a:t>05 for </a:t>
            </a:r>
            <a:r>
              <a:rPr lang="pt-BR" sz="1800" b="0" i="0" u="none" strike="noStrike" baseline="0" dirty="0" err="1">
                <a:latin typeface="ScalaLancetPro"/>
              </a:rPr>
              <a:t>all</a:t>
            </a:r>
            <a:r>
              <a:rPr lang="pt-BR" sz="1800" b="0" i="0" u="none" strike="noStrike" baseline="0" dirty="0">
                <a:latin typeface="ScalaLancetPro"/>
              </a:rPr>
              <a:t> sites). </a:t>
            </a:r>
            <a:r>
              <a:rPr lang="en-US" sz="1800" b="0" i="0" u="none" strike="noStrike" baseline="0" dirty="0">
                <a:latin typeface="ScalaLancetPro"/>
              </a:rPr>
              <a:t>The characteristics of these 301 CpG sites are described in detail in the appendix. The methylation status of these sites, hereafter referred to as the EPIMMUNE epigenetic signature, was significantly associated with progression free survival and overall survival (figure 1).</a:t>
            </a: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D2A2D-1082-4009-8996-3117240C51C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25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Ativação de moléculas para recrutamento de linfócitos T, impacto no microambiente imune. Alta densidade associada a alto número de células T CD8 de memória</a:t>
            </a: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ABE738-2FC1-4FB2-B1ED-15674A016F05}"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93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In theory, </a:t>
            </a:r>
            <a:r>
              <a:rPr lang="en-US" dirty="0" err="1"/>
              <a:t>tumorinfiltrating</a:t>
            </a:r>
            <a:r>
              <a:rPr lang="en-US" dirty="0"/>
              <a:t> lymphocytes (TIL) are the main activator of antitumor immunity and could be a promising biomarker if TIL can be objectively assessed throughout the whole tumor microenvironment (TME).</a:t>
            </a:r>
          </a:p>
          <a:p>
            <a:r>
              <a:rPr lang="en-US" dirty="0"/>
              <a:t>To analyze spatial analysis of heterogeneous TIL distribution in WSI with various sizes, WSI were divided into 1 mm2 - sized grids and the IP of each grid classified on the basis of the proportion of each component. IP was defined as follows13,14: inflamed as TIL density in CE area above the threshold (106/mm2 ); immune-excluded as TIL density in CE area below the threshold and TIL density in CS area above the threshold (357/mm2 ); and immune-desert as both TIL density in CE area and that in CS area below the thresholds. Inflamed score, immune-excluded score, and immune-desert score of WSI were defined by the number of grids annotated to certain IP divided by total analyzed grids in WSI. We have developed an artificial intelligence (AI)–powered spatial TIL analyzer (</a:t>
            </a:r>
            <a:r>
              <a:rPr lang="en-US" dirty="0" err="1"/>
              <a:t>Lunit</a:t>
            </a:r>
            <a:r>
              <a:rPr lang="en-US" dirty="0"/>
              <a:t> SCOPE IO) that is capable of segmentation and quantification of multiple histologic components from hematoxylin and eosin (H&amp;E)–stained WSI.15,16 We hypothesize that objective classification of IP by </a:t>
            </a:r>
            <a:r>
              <a:rPr lang="en-US" dirty="0" err="1"/>
              <a:t>Lunit</a:t>
            </a:r>
            <a:r>
              <a:rPr lang="en-US" dirty="0"/>
              <a:t> SCOPE IO is an efficacious biomarker for prediction of tumor response to ICI in patients with advanced NSCLC.</a:t>
            </a: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D2A2D-1082-4009-8996-3117240C51C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212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Nevertheless, the optimal method of evaluating the gut (or respiratory) microbiome has not been determined, and the potential impact of intrinsic and extrinsic factors such as race, diet, smoking, antibiotics, or other environmental exposures is poorly understood. </a:t>
            </a:r>
          </a:p>
          <a:p>
            <a:r>
              <a:rPr lang="pt-BR" dirty="0" err="1"/>
              <a:t>cancer-microbiome-immune</a:t>
            </a:r>
            <a:r>
              <a:rPr lang="pt-BR" dirty="0"/>
              <a:t> </a:t>
            </a:r>
            <a:r>
              <a:rPr lang="pt-BR" dirty="0" err="1"/>
              <a:t>axis</a:t>
            </a:r>
            <a:r>
              <a:rPr lang="en-US" dirty="0"/>
              <a:t>the microbiome could be a clinically useful biomarker.</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39</a:t>
            </a:fld>
            <a:endParaRPr lang="pt-BR"/>
          </a:p>
        </p:txBody>
      </p:sp>
    </p:spTree>
    <p:extLst>
      <p:ext uri="{BB962C8B-B14F-4D97-AF65-F5344CB8AC3E}">
        <p14:creationId xmlns:p14="http://schemas.microsoft.com/office/powerpoint/2010/main" val="2206421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Given the plethora of immune-cell markers and cytokines involved in prediction of response or resistance to ICIs, multiplexed platforms have been widely used to simultaneously evaluate those predictive markers and determine the activation or dysfunction status of effector T cells, “driver” immune-inhibitory pathways, and extent of immune-inhibitory populations in the TME.</a:t>
            </a:r>
          </a:p>
          <a:p>
            <a:r>
              <a:rPr lang="pt-BR" dirty="0"/>
              <a:t>. (A) </a:t>
            </a:r>
            <a:r>
              <a:rPr lang="pt-BR" dirty="0" err="1"/>
              <a:t>Representative</a:t>
            </a:r>
            <a:r>
              <a:rPr lang="pt-BR" dirty="0"/>
              <a:t> </a:t>
            </a:r>
            <a:r>
              <a:rPr lang="pt-BR" dirty="0" err="1"/>
              <a:t>images</a:t>
            </a:r>
            <a:r>
              <a:rPr lang="pt-BR" dirty="0"/>
              <a:t> </a:t>
            </a:r>
            <a:r>
              <a:rPr lang="pt-BR" dirty="0" err="1"/>
              <a:t>revealing</a:t>
            </a:r>
            <a:r>
              <a:rPr lang="pt-BR" dirty="0"/>
              <a:t> a </a:t>
            </a:r>
            <a:r>
              <a:rPr lang="pt-BR" dirty="0" err="1"/>
              <a:t>human</a:t>
            </a:r>
            <a:r>
              <a:rPr lang="pt-BR" dirty="0"/>
              <a:t> FFPE NSCLC sample </a:t>
            </a:r>
            <a:r>
              <a:rPr lang="pt-BR" dirty="0" err="1"/>
              <a:t>stained</a:t>
            </a:r>
            <a:r>
              <a:rPr lang="pt-BR" dirty="0"/>
              <a:t> </a:t>
            </a:r>
            <a:r>
              <a:rPr lang="pt-BR" dirty="0" err="1"/>
              <a:t>with</a:t>
            </a:r>
            <a:r>
              <a:rPr lang="pt-BR" dirty="0"/>
              <a:t> multiplex </a:t>
            </a:r>
            <a:r>
              <a:rPr lang="pt-BR" dirty="0" err="1"/>
              <a:t>immunofluorescence</a:t>
            </a:r>
            <a:r>
              <a:rPr lang="pt-BR" dirty="0"/>
              <a:t> </a:t>
            </a:r>
            <a:r>
              <a:rPr lang="pt-BR" dirty="0" err="1"/>
              <a:t>using</a:t>
            </a:r>
            <a:r>
              <a:rPr lang="pt-BR" dirty="0"/>
              <a:t> DAPI, AE1-AE3 </a:t>
            </a:r>
            <a:r>
              <a:rPr lang="pt-BR" dirty="0" err="1"/>
              <a:t>panCK</a:t>
            </a:r>
            <a:r>
              <a:rPr lang="pt-BR" dirty="0"/>
              <a:t>, </a:t>
            </a:r>
            <a:r>
              <a:rPr lang="pt-BR" dirty="0" err="1"/>
              <a:t>and</a:t>
            </a:r>
            <a:r>
              <a:rPr lang="pt-BR" dirty="0"/>
              <a:t> CD3 </a:t>
            </a:r>
            <a:r>
              <a:rPr lang="pt-BR" dirty="0" err="1"/>
              <a:t>with</a:t>
            </a:r>
            <a:r>
              <a:rPr lang="pt-BR" dirty="0"/>
              <a:t> metal-</a:t>
            </a:r>
            <a:r>
              <a:rPr lang="pt-BR" dirty="0" err="1"/>
              <a:t>conjugated</a:t>
            </a:r>
            <a:r>
              <a:rPr lang="pt-BR" dirty="0"/>
              <a:t> </a:t>
            </a:r>
            <a:r>
              <a:rPr lang="pt-BR" dirty="0" err="1"/>
              <a:t>antibodies</a:t>
            </a:r>
            <a:r>
              <a:rPr lang="pt-BR" dirty="0"/>
              <a:t> (</a:t>
            </a:r>
            <a:r>
              <a:rPr lang="pt-BR" dirty="0" err="1"/>
              <a:t>left</a:t>
            </a:r>
            <a:r>
              <a:rPr lang="pt-BR" dirty="0"/>
              <a:t> </a:t>
            </a:r>
            <a:r>
              <a:rPr lang="pt-BR" dirty="0" err="1"/>
              <a:t>panels</a:t>
            </a:r>
            <a:r>
              <a:rPr lang="pt-BR" dirty="0"/>
              <a:t>) </a:t>
            </a:r>
            <a:r>
              <a:rPr lang="pt-BR" dirty="0" err="1"/>
              <a:t>and</a:t>
            </a:r>
            <a:r>
              <a:rPr lang="pt-BR" dirty="0"/>
              <a:t> </a:t>
            </a:r>
            <a:r>
              <a:rPr lang="pt-BR" dirty="0" err="1"/>
              <a:t>subsequently</a:t>
            </a:r>
            <a:r>
              <a:rPr lang="pt-BR" dirty="0"/>
              <a:t> </a:t>
            </a:r>
            <a:r>
              <a:rPr lang="pt-BR" dirty="0" err="1"/>
              <a:t>analyzed</a:t>
            </a:r>
            <a:r>
              <a:rPr lang="pt-BR" dirty="0"/>
              <a:t> </a:t>
            </a:r>
            <a:r>
              <a:rPr lang="pt-BR" dirty="0" err="1"/>
              <a:t>using</a:t>
            </a:r>
            <a:r>
              <a:rPr lang="pt-BR" dirty="0"/>
              <a:t> </a:t>
            </a:r>
            <a:r>
              <a:rPr lang="pt-BR" dirty="0" err="1"/>
              <a:t>imaging</a:t>
            </a:r>
            <a:r>
              <a:rPr lang="pt-BR" dirty="0"/>
              <a:t> </a:t>
            </a:r>
            <a:r>
              <a:rPr lang="pt-BR" dirty="0" err="1"/>
              <a:t>mass</a:t>
            </a:r>
            <a:r>
              <a:rPr lang="pt-BR" dirty="0"/>
              <a:t> </a:t>
            </a:r>
            <a:r>
              <a:rPr lang="pt-BR" dirty="0" err="1"/>
              <a:t>cytometry</a:t>
            </a:r>
            <a:r>
              <a:rPr lang="pt-BR" dirty="0"/>
              <a:t> (</a:t>
            </a:r>
            <a:r>
              <a:rPr lang="pt-BR" dirty="0" err="1"/>
              <a:t>right</a:t>
            </a:r>
            <a:r>
              <a:rPr lang="pt-BR" dirty="0"/>
              <a:t> </a:t>
            </a:r>
            <a:r>
              <a:rPr lang="pt-BR" dirty="0" err="1"/>
              <a:t>panels</a:t>
            </a:r>
            <a:r>
              <a:rPr lang="pt-BR" dirty="0"/>
              <a:t>). (B) </a:t>
            </a:r>
            <a:r>
              <a:rPr lang="pt-BR" dirty="0" err="1"/>
              <a:t>Representative</a:t>
            </a:r>
            <a:r>
              <a:rPr lang="pt-BR" dirty="0"/>
              <a:t> </a:t>
            </a:r>
            <a:r>
              <a:rPr lang="pt-BR" dirty="0" err="1"/>
              <a:t>images</a:t>
            </a:r>
            <a:r>
              <a:rPr lang="pt-BR" dirty="0"/>
              <a:t> </a:t>
            </a:r>
            <a:r>
              <a:rPr lang="pt-BR" dirty="0" err="1"/>
              <a:t>from</a:t>
            </a:r>
            <a:r>
              <a:rPr lang="pt-BR" dirty="0"/>
              <a:t> NSCLC </a:t>
            </a:r>
            <a:r>
              <a:rPr lang="pt-BR" dirty="0" err="1"/>
              <a:t>stained</a:t>
            </a:r>
            <a:r>
              <a:rPr lang="pt-BR" dirty="0"/>
              <a:t> </a:t>
            </a:r>
            <a:r>
              <a:rPr lang="pt-BR" dirty="0" err="1"/>
              <a:t>simultaneously</a:t>
            </a:r>
            <a:r>
              <a:rPr lang="pt-BR" dirty="0"/>
              <a:t> </a:t>
            </a:r>
            <a:r>
              <a:rPr lang="pt-BR" dirty="0" err="1"/>
              <a:t>with</a:t>
            </a:r>
            <a:r>
              <a:rPr lang="pt-BR" dirty="0"/>
              <a:t> a 37-marker IMC </a:t>
            </a:r>
            <a:r>
              <a:rPr lang="pt-BR" dirty="0" err="1"/>
              <a:t>panel</a:t>
            </a:r>
            <a:r>
              <a:rPr lang="pt-BR" dirty="0"/>
              <a:t> </a:t>
            </a:r>
            <a:r>
              <a:rPr lang="pt-BR" dirty="0" err="1"/>
              <a:t>including</a:t>
            </a:r>
            <a:r>
              <a:rPr lang="pt-BR" dirty="0"/>
              <a:t> tumor- </a:t>
            </a:r>
            <a:r>
              <a:rPr lang="pt-BR" dirty="0" err="1"/>
              <a:t>and</a:t>
            </a:r>
            <a:r>
              <a:rPr lang="pt-BR" dirty="0"/>
              <a:t> </a:t>
            </a:r>
            <a:r>
              <a:rPr lang="pt-BR" dirty="0" err="1"/>
              <a:t>immune-cell</a:t>
            </a:r>
            <a:r>
              <a:rPr lang="pt-BR" dirty="0"/>
              <a:t> </a:t>
            </a:r>
            <a:r>
              <a:rPr lang="pt-BR" dirty="0" err="1"/>
              <a:t>markers</a:t>
            </a:r>
            <a:r>
              <a:rPr lang="pt-BR" dirty="0"/>
              <a:t>. </a:t>
            </a:r>
            <a:r>
              <a:rPr lang="pt-BR" dirty="0" err="1"/>
              <a:t>Selected</a:t>
            </a:r>
            <a:r>
              <a:rPr lang="pt-BR" dirty="0"/>
              <a:t> </a:t>
            </a:r>
            <a:r>
              <a:rPr lang="pt-BR" dirty="0" err="1"/>
              <a:t>markers</a:t>
            </a:r>
            <a:r>
              <a:rPr lang="pt-BR" dirty="0"/>
              <a:t> are </a:t>
            </a:r>
            <a:r>
              <a:rPr lang="pt-BR" dirty="0" err="1"/>
              <a:t>indicated</a:t>
            </a:r>
            <a:r>
              <a:rPr lang="pt-BR" dirty="0"/>
              <a:t> </a:t>
            </a:r>
            <a:r>
              <a:rPr lang="pt-BR" dirty="0" err="1"/>
              <a:t>within</a:t>
            </a:r>
            <a:r>
              <a:rPr lang="pt-BR" dirty="0"/>
              <a:t> </a:t>
            </a:r>
            <a:r>
              <a:rPr lang="pt-BR" dirty="0" err="1"/>
              <a:t>each</a:t>
            </a:r>
            <a:r>
              <a:rPr lang="pt-BR" dirty="0"/>
              <a:t> </a:t>
            </a:r>
            <a:r>
              <a:rPr lang="pt-BR" dirty="0" err="1"/>
              <a:t>caption</a:t>
            </a:r>
            <a:r>
              <a:rPr lang="pt-BR" dirty="0"/>
              <a:t>. Bar ¼ 100 mm. DAPI, 40 ,6-diamidino-2- </a:t>
            </a:r>
            <a:r>
              <a:rPr lang="pt-BR" dirty="0" err="1"/>
              <a:t>phenylindole</a:t>
            </a:r>
            <a:r>
              <a:rPr lang="pt-BR" dirty="0"/>
              <a:t>; FFPE, </a:t>
            </a:r>
            <a:r>
              <a:rPr lang="pt-BR" dirty="0" err="1"/>
              <a:t>formalin-fixed</a:t>
            </a:r>
            <a:r>
              <a:rPr lang="pt-BR" dirty="0"/>
              <a:t>, </a:t>
            </a:r>
            <a:r>
              <a:rPr lang="pt-BR" dirty="0" err="1"/>
              <a:t>paraffin-embedded</a:t>
            </a:r>
            <a:r>
              <a:rPr lang="pt-BR" dirty="0"/>
              <a:t>; IMC, </a:t>
            </a:r>
            <a:r>
              <a:rPr lang="pt-BR" dirty="0" err="1"/>
              <a:t>imaging</a:t>
            </a:r>
            <a:r>
              <a:rPr lang="pt-BR" dirty="0"/>
              <a:t> </a:t>
            </a:r>
            <a:r>
              <a:rPr lang="pt-BR" dirty="0" err="1"/>
              <a:t>mass</a:t>
            </a:r>
            <a:r>
              <a:rPr lang="pt-BR" dirty="0"/>
              <a:t> </a:t>
            </a:r>
            <a:r>
              <a:rPr lang="pt-BR" dirty="0" err="1"/>
              <a:t>cytometry</a:t>
            </a:r>
            <a:r>
              <a:rPr lang="pt-BR" dirty="0"/>
              <a:t>; </a:t>
            </a:r>
            <a:r>
              <a:rPr lang="pt-BR" dirty="0" err="1"/>
              <a:t>panCK</a:t>
            </a:r>
            <a:r>
              <a:rPr lang="pt-BR" dirty="0"/>
              <a:t>, </a:t>
            </a:r>
            <a:r>
              <a:rPr lang="pt-BR" dirty="0" err="1"/>
              <a:t>pancytokeratin</a:t>
            </a:r>
            <a:r>
              <a:rPr lang="pt-BR" dirty="0"/>
              <a:t>.</a:t>
            </a:r>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40</a:t>
            </a:fld>
            <a:endParaRPr lang="pt-BR"/>
          </a:p>
        </p:txBody>
      </p:sp>
    </p:spTree>
    <p:extLst>
      <p:ext uri="{BB962C8B-B14F-4D97-AF65-F5344CB8AC3E}">
        <p14:creationId xmlns:p14="http://schemas.microsoft.com/office/powerpoint/2010/main" val="99772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AdvTT7b515deb"/>
              </a:rPr>
              <a:t>There are disparities across Europe in access to biomolecular technologies, which in turn limit patient access to targeted medicines. Even in high-income countries, large NGS panels</a:t>
            </a:r>
          </a:p>
          <a:p>
            <a:pPr algn="l"/>
            <a:r>
              <a:rPr lang="en-US" sz="1800" b="0" i="0" u="none" strike="noStrike" baseline="0" dirty="0">
                <a:latin typeface="AdvTT7b515deb"/>
              </a:rPr>
              <a:t>remain largely unavailable in routine practice, and are limited to clinical trials or research, preventing the search for additional biomarkers in daily practice even though targeted</a:t>
            </a:r>
          </a:p>
          <a:p>
            <a:pPr algn="l"/>
            <a:r>
              <a:rPr lang="en-US" sz="1800" b="0" i="0" u="none" strike="noStrike" baseline="0" dirty="0">
                <a:latin typeface="AdvTT7b515deb"/>
              </a:rPr>
              <a:t>therapies already exist. In the era of precision medicine, with the arrival of new targeted treatments requiring companion biomarkers, multiple gene testing diffusion is key to ensure equal access to cancer care in Europe.</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6</a:t>
            </a:fld>
            <a:endParaRPr lang="pt-BR"/>
          </a:p>
        </p:txBody>
      </p:sp>
    </p:spTree>
    <p:extLst>
      <p:ext uri="{BB962C8B-B14F-4D97-AF65-F5344CB8AC3E}">
        <p14:creationId xmlns:p14="http://schemas.microsoft.com/office/powerpoint/2010/main" val="287240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AdvTT7b515deb"/>
              </a:rPr>
              <a:t>Our study shows that comprehensive NGS panels remain largely inaccessible in clinical routine practice and are limited to clinical and translational research, even in EU</a:t>
            </a:r>
          </a:p>
          <a:p>
            <a:pPr algn="l"/>
            <a:r>
              <a:rPr lang="en-US" sz="1800" b="0" i="0" u="none" strike="noStrike" baseline="0" dirty="0">
                <a:latin typeface="AdvTT7b515deb"/>
              </a:rPr>
              <a:t>countries, although disparities in access are more marked in lower-income Eastern European countries. Whereas single validated biomarkers assessed by simple techniques are</a:t>
            </a:r>
          </a:p>
          <a:p>
            <a:pPr algn="l"/>
            <a:r>
              <a:rPr lang="en-US" sz="1800" b="0" i="0" u="none" strike="noStrike" baseline="0" dirty="0">
                <a:latin typeface="AdvTT7b515deb"/>
              </a:rPr>
              <a:t>widely tested across countries, biomarkers requiring comprehensive panels are rarely tested outside clinical trials </a:t>
            </a:r>
            <a:r>
              <a:rPr lang="pt-BR" sz="1800" b="0" i="0" u="none" strike="noStrike" baseline="0" dirty="0" err="1">
                <a:latin typeface="AdvTT7b515deb"/>
              </a:rPr>
              <a:t>or</a:t>
            </a:r>
            <a:r>
              <a:rPr lang="pt-BR" sz="1800" b="0" i="0" u="none" strike="noStrike" baseline="0" dirty="0">
                <a:latin typeface="AdvTT7b515deb"/>
              </a:rPr>
              <a:t> </a:t>
            </a:r>
            <a:r>
              <a:rPr lang="pt-BR" sz="1800" b="0" i="0" u="none" strike="noStrike" baseline="0" dirty="0" err="1">
                <a:latin typeface="AdvTT7b515deb"/>
              </a:rPr>
              <a:t>clinical</a:t>
            </a:r>
            <a:r>
              <a:rPr lang="pt-BR" sz="1800" b="0" i="0" u="none" strike="noStrike" baseline="0" dirty="0">
                <a:latin typeface="AdvTT7b515deb"/>
              </a:rPr>
              <a:t> </a:t>
            </a:r>
            <a:r>
              <a:rPr lang="pt-BR" sz="1800" b="0" i="0" u="none" strike="noStrike" baseline="0" dirty="0" err="1">
                <a:latin typeface="AdvTT7b515deb"/>
              </a:rPr>
              <a:t>research</a:t>
            </a:r>
            <a:r>
              <a:rPr lang="pt-BR" sz="1800" b="0" i="0" u="none" strike="noStrike" baseline="0" dirty="0">
                <a:latin typeface="AdvTT7b515deb"/>
              </a:rPr>
              <a:t>.</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7</a:t>
            </a:fld>
            <a:endParaRPr lang="pt-BR"/>
          </a:p>
        </p:txBody>
      </p:sp>
    </p:spTree>
    <p:extLst>
      <p:ext uri="{BB962C8B-B14F-4D97-AF65-F5344CB8AC3E}">
        <p14:creationId xmlns:p14="http://schemas.microsoft.com/office/powerpoint/2010/main" val="213558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dirty="0"/>
              <a:t>The NCCN NSCLC Guidelines Panel strongly advises broader molecular profiling with the goal of identifying rare driver mutations for which effective drugs may already be available, or to appropriately counsel patients regarding the availability of clinical trials. Broad molecular profiling is defined as molecular testing that identifies all biomarkers identified in NSCL-19 in either a single assay or a combination of a limited number of assays, and optimally also identifies emerging biomarkers (NSCL-I). Tiered approaches based on low prevalence of co-occurring biomarkers are acceptable. Broad molecular profiling is a key component of the improvement of care of patients with N</a:t>
            </a:r>
            <a:endParaRPr lang="pt-BR" dirty="0"/>
          </a:p>
        </p:txBody>
      </p:sp>
      <p:sp>
        <p:nvSpPr>
          <p:cNvPr id="4" name="Espaço Reservado para Número de Slide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E96C93A-8256-43F2-91B7-CCA7576EB7A9}" type="slidenum">
              <a:rPr kumimoji="0" lang="pt-B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1220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sz="1800" b="0" i="0" u="none" strike="noStrike" baseline="0" dirty="0">
                <a:solidFill>
                  <a:srgbClr val="000000"/>
                </a:solidFill>
                <a:latin typeface="Minion Pro"/>
              </a:rPr>
              <a:t>Deregulation of the </a:t>
            </a:r>
            <a:r>
              <a:rPr lang="en-US" sz="1800" b="0" i="1" u="none" strike="noStrike" baseline="0" dirty="0">
                <a:solidFill>
                  <a:srgbClr val="000000"/>
                </a:solidFill>
                <a:latin typeface="Minion Pro"/>
              </a:rPr>
              <a:t>HER2 </a:t>
            </a:r>
            <a:r>
              <a:rPr lang="en-US" sz="1800" b="0" i="0" u="none" strike="noStrike" baseline="0" dirty="0">
                <a:solidFill>
                  <a:srgbClr val="000000"/>
                </a:solidFill>
                <a:latin typeface="Minion Pro"/>
              </a:rPr>
              <a:t>gene, through protein overexpression, gene amplification, and mutations, </a:t>
            </a:r>
          </a:p>
          <a:p>
            <a:r>
              <a:rPr lang="en-US" sz="1800" b="0" i="0" u="none" strike="noStrike" baseline="0" dirty="0">
                <a:solidFill>
                  <a:srgbClr val="000000"/>
                </a:solidFill>
                <a:latin typeface="Minion Pro"/>
              </a:rPr>
              <a:t>Mutations occur primarily in the intracellular domain within exon 20, </a:t>
            </a:r>
          </a:p>
          <a:p>
            <a:r>
              <a:rPr lang="en-US" sz="1800" b="0" i="1" u="none" strike="noStrike" baseline="0" dirty="0">
                <a:solidFill>
                  <a:srgbClr val="000000"/>
                </a:solidFill>
                <a:latin typeface="Minion Pro"/>
              </a:rPr>
              <a:t>HER2 </a:t>
            </a:r>
            <a:r>
              <a:rPr lang="en-US" sz="1800" b="0" i="0" u="none" strike="noStrike" baseline="0" dirty="0">
                <a:solidFill>
                  <a:srgbClr val="000000"/>
                </a:solidFill>
                <a:latin typeface="Minion Pro"/>
              </a:rPr>
              <a:t>mutations are detected in less than 2% of all NSCLC and have been primarily associated with adenocarcinoma histology, nonsmoking or never-smoking status, and female sex. </a:t>
            </a:r>
          </a:p>
          <a:p>
            <a:r>
              <a:rPr lang="pt-BR" sz="1800" b="0" i="0" u="none" strike="noStrike" baseline="0" dirty="0" err="1">
                <a:solidFill>
                  <a:srgbClr val="000000"/>
                </a:solidFill>
                <a:latin typeface="Minion Pro"/>
              </a:rPr>
              <a:t>Methods</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used</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to</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assess</a:t>
            </a:r>
            <a:r>
              <a:rPr lang="pt-BR" sz="1800" b="0" i="0" u="none" strike="noStrike" baseline="0" dirty="0">
                <a:solidFill>
                  <a:srgbClr val="000000"/>
                </a:solidFill>
                <a:latin typeface="Minion Pro"/>
              </a:rPr>
              <a:t> </a:t>
            </a:r>
            <a:r>
              <a:rPr lang="pt-BR" sz="1800" b="0" i="1" u="none" strike="noStrike" baseline="0" dirty="0">
                <a:solidFill>
                  <a:srgbClr val="000000"/>
                </a:solidFill>
                <a:latin typeface="Minion Pro"/>
              </a:rPr>
              <a:t>HER2 </a:t>
            </a:r>
            <a:r>
              <a:rPr lang="pt-BR" sz="1800" b="0" i="0" u="none" strike="noStrike" baseline="0" dirty="0" err="1">
                <a:solidFill>
                  <a:srgbClr val="000000"/>
                </a:solidFill>
                <a:latin typeface="Minion Pro"/>
              </a:rPr>
              <a:t>alterations</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vary</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depending</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on</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the</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alteration</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type</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and</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encompass</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various</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polymerase</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chain</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reaction</a:t>
            </a:r>
            <a:r>
              <a:rPr lang="pt-BR" sz="1800" b="0" i="0" u="none" strike="noStrike" baseline="0" dirty="0">
                <a:solidFill>
                  <a:srgbClr val="000000"/>
                </a:solidFill>
                <a:latin typeface="Minion Pro"/>
              </a:rPr>
              <a:t> (PCR)-</a:t>
            </a:r>
            <a:r>
              <a:rPr lang="pt-BR" sz="1800" b="0" i="0" u="none" strike="noStrike" baseline="0" dirty="0" err="1">
                <a:solidFill>
                  <a:srgbClr val="000000"/>
                </a:solidFill>
                <a:latin typeface="Minion Pro"/>
              </a:rPr>
              <a:t>based</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and</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sequencing</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techniques</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next-generation</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sequencing</a:t>
            </a:r>
            <a:r>
              <a:rPr lang="pt-BR" sz="1800" b="0" i="0" u="none" strike="noStrike" baseline="0" dirty="0">
                <a:solidFill>
                  <a:srgbClr val="000000"/>
                </a:solidFill>
                <a:latin typeface="Minion Pro"/>
              </a:rPr>
              <a:t> [NGS] </a:t>
            </a:r>
            <a:r>
              <a:rPr lang="pt-BR" sz="1800" b="0" i="0" u="none" strike="noStrike" baseline="0" dirty="0" err="1">
                <a:solidFill>
                  <a:srgbClr val="000000"/>
                </a:solidFill>
                <a:latin typeface="Minion Pro"/>
              </a:rPr>
              <a:t>and</a:t>
            </a:r>
            <a:r>
              <a:rPr lang="pt-BR" sz="1800" b="0" i="0" u="none" strike="noStrike" baseline="0" dirty="0">
                <a:solidFill>
                  <a:srgbClr val="000000"/>
                </a:solidFill>
                <a:latin typeface="Minion Pro"/>
              </a:rPr>
              <a:t> non-NGS), </a:t>
            </a:r>
            <a:r>
              <a:rPr lang="pt-BR" sz="1800" b="0" i="0" u="none" strike="noStrike" baseline="0" dirty="0" err="1">
                <a:solidFill>
                  <a:srgbClr val="000000"/>
                </a:solidFill>
                <a:latin typeface="Minion Pro"/>
              </a:rPr>
              <a:t>immunohistochemistry</a:t>
            </a:r>
            <a:r>
              <a:rPr lang="pt-BR" sz="1800" b="0" i="0" u="none" strike="noStrike" baseline="0" dirty="0">
                <a:solidFill>
                  <a:srgbClr val="000000"/>
                </a:solidFill>
                <a:latin typeface="Minion Pro"/>
              </a:rPr>
              <a:t> (IHC), </a:t>
            </a:r>
            <a:r>
              <a:rPr lang="pt-BR" sz="1800" b="0" i="0" u="none" strike="noStrike" baseline="0" dirty="0" err="1">
                <a:solidFill>
                  <a:srgbClr val="000000"/>
                </a:solidFill>
                <a:latin typeface="Minion Pro"/>
              </a:rPr>
              <a:t>and</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fluorescence</a:t>
            </a:r>
            <a:r>
              <a:rPr lang="pt-BR" sz="1800" b="0" i="0" u="none" strike="noStrike" baseline="0" dirty="0">
                <a:solidFill>
                  <a:srgbClr val="000000"/>
                </a:solidFill>
                <a:latin typeface="Minion Pro"/>
              </a:rPr>
              <a:t> in situ </a:t>
            </a:r>
            <a:r>
              <a:rPr lang="pt-BR" sz="1800" b="0" i="0" u="none" strike="noStrike" baseline="0" dirty="0" err="1">
                <a:solidFill>
                  <a:srgbClr val="000000"/>
                </a:solidFill>
                <a:latin typeface="Minion Pro"/>
              </a:rPr>
              <a:t>hybridization</a:t>
            </a:r>
            <a:r>
              <a:rPr lang="pt-BR" sz="1800" b="0" i="0" u="none" strike="noStrike" baseline="0" dirty="0">
                <a:solidFill>
                  <a:srgbClr val="000000"/>
                </a:solidFill>
                <a:latin typeface="Minion Pro"/>
              </a:rPr>
              <a:t> (FISH).25,31-</a:t>
            </a:r>
            <a:endParaRPr lang="en-US" sz="1800" b="0" i="0" u="none" strike="noStrike" baseline="0" dirty="0">
              <a:solidFill>
                <a:srgbClr val="000000"/>
              </a:solidFill>
              <a:latin typeface="Minion Pro"/>
            </a:endParaRPr>
          </a:p>
          <a:p>
            <a:r>
              <a:rPr lang="en-US" sz="1800" b="0" i="0" u="none" strike="noStrike" baseline="0" dirty="0">
                <a:solidFill>
                  <a:srgbClr val="000000"/>
                </a:solidFill>
                <a:latin typeface="Minion Pro"/>
              </a:rPr>
              <a:t>Several targeted therapies have shown activity in patients with </a:t>
            </a:r>
            <a:r>
              <a:rPr lang="en-US" sz="1800" b="0" i="1" u="none" strike="noStrike" baseline="0" dirty="0">
                <a:solidFill>
                  <a:srgbClr val="000000"/>
                </a:solidFill>
                <a:latin typeface="Minion Pro"/>
              </a:rPr>
              <a:t>HER2 </a:t>
            </a:r>
            <a:r>
              <a:rPr lang="en-US" sz="1800" b="0" i="0" u="none" strike="noStrike" baseline="0" dirty="0">
                <a:solidFill>
                  <a:srgbClr val="000000"/>
                </a:solidFill>
                <a:latin typeface="Minion Pro"/>
              </a:rPr>
              <a:t>mutant tumors. Three dominant treatment strategies have emerged: TKIs, monoclonal antibodies, and antibody-drug conjugates (ADCs; Figure 15-2). HER2 TKIs, including afatinib, dacomitinib, neratinib, and </a:t>
            </a:r>
            <a:r>
              <a:rPr lang="en-US" sz="1800" b="0" i="0" u="none" strike="noStrike" baseline="0" dirty="0" err="1">
                <a:solidFill>
                  <a:srgbClr val="000000"/>
                </a:solidFill>
                <a:latin typeface="Minion Pro"/>
              </a:rPr>
              <a:t>poziotinib</a:t>
            </a:r>
            <a:r>
              <a:rPr lang="en-US" sz="1800" b="0" i="0" u="none" strike="noStrike" baseline="0" dirty="0">
                <a:solidFill>
                  <a:srgbClr val="000000"/>
                </a:solidFill>
                <a:latin typeface="Minion Pro"/>
              </a:rPr>
              <a:t>, have shown modest activity with consistent toxicity.13,43,44 More promising results have been observed with monoclonal antibodies, such as trastuzumab, in combination with chemotherapy, demonstrating remarkable activity only in retrospective investigations.31,45 Most recently, trastuzumab </a:t>
            </a:r>
            <a:r>
              <a:rPr lang="en-US" sz="1800" b="0" i="0" u="none" strike="noStrike" baseline="0" dirty="0" err="1">
                <a:solidFill>
                  <a:srgbClr val="000000"/>
                </a:solidFill>
                <a:latin typeface="Minion Pro"/>
              </a:rPr>
              <a:t>deruxtecan</a:t>
            </a:r>
            <a:r>
              <a:rPr lang="en-US" sz="1800" b="0" i="0" u="none" strike="noStrike" baseline="0" dirty="0">
                <a:solidFill>
                  <a:srgbClr val="000000"/>
                </a:solidFill>
                <a:latin typeface="Minion Pro"/>
              </a:rPr>
              <a:t>, a HER2 ADC, was shown to provide durable anticancer activity in patients with previously treated </a:t>
            </a:r>
            <a:r>
              <a:rPr lang="en-US" sz="1800" b="0" i="1" u="none" strike="noStrike" baseline="0" dirty="0">
                <a:solidFill>
                  <a:srgbClr val="000000"/>
                </a:solidFill>
                <a:latin typeface="Minion Pro"/>
              </a:rPr>
              <a:t>HER</a:t>
            </a:r>
            <a:r>
              <a:rPr lang="en-US" sz="1800" b="0" i="0" u="none" strike="noStrike" baseline="0" dirty="0">
                <a:solidFill>
                  <a:srgbClr val="000000"/>
                </a:solidFill>
                <a:latin typeface="Minion Pro"/>
              </a:rPr>
              <a:t>2-mutant NSCLC,32 leading to the first drug to be approved by the US Food and Drug Administration (FDA) for treatment of </a:t>
            </a:r>
            <a:r>
              <a:rPr lang="en-US" sz="1800" b="0" i="1" u="none" strike="noStrike" baseline="0" dirty="0">
                <a:solidFill>
                  <a:srgbClr val="000000"/>
                </a:solidFill>
                <a:latin typeface="Minion Pro"/>
              </a:rPr>
              <a:t>HER2</a:t>
            </a:r>
            <a:r>
              <a:rPr lang="en-US" sz="1800" b="0" i="0" u="none" strike="noStrike" baseline="0" dirty="0">
                <a:solidFill>
                  <a:srgbClr val="000000"/>
                </a:solidFill>
                <a:latin typeface="Minion Pro"/>
              </a:rPr>
              <a:t>-mutant NSCLC. Efficacy was observed in most patients regardless of HER2 IHC expression or amplification status.</a:t>
            </a:r>
            <a:endParaRPr lang="pt-BR" dirty="0"/>
          </a:p>
        </p:txBody>
      </p:sp>
      <p:sp>
        <p:nvSpPr>
          <p:cNvPr id="4" name="Espaço Reservado para Número de Slide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E96C93A-8256-43F2-91B7-CCA7576EB7A9}" type="slidenum">
              <a:rPr kumimoji="0" lang="pt-B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0837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sz="1800" b="0" i="0" u="none" strike="noStrike" baseline="0" dirty="0">
                <a:solidFill>
                  <a:srgbClr val="000000"/>
                </a:solidFill>
                <a:latin typeface="Minion Pro"/>
              </a:rPr>
              <a:t>Current data show that co-occurring genetic alterations significantly impact biologic evolution, clinical outcomes, and response to treatments.15,30-34 Large-scale sequencing studies have established a census of major </a:t>
            </a:r>
            <a:r>
              <a:rPr lang="en-US" sz="1800" b="0" i="1" u="none" strike="noStrike" baseline="0" dirty="0">
                <a:solidFill>
                  <a:srgbClr val="000000"/>
                </a:solidFill>
                <a:latin typeface="Minion Pro"/>
              </a:rPr>
              <a:t>KRAS </a:t>
            </a:r>
            <a:r>
              <a:rPr lang="en-US" sz="1800" b="0" i="0" u="none" strike="noStrike" baseline="0" dirty="0">
                <a:solidFill>
                  <a:srgbClr val="000000"/>
                </a:solidFill>
                <a:latin typeface="Minion Pro"/>
              </a:rPr>
              <a:t>co-mutations in lung adenocarcinoma.15 Co-occurring mutations in </a:t>
            </a:r>
            <a:r>
              <a:rPr lang="en-US" sz="1800" b="0" i="1" u="none" strike="noStrike" baseline="0" dirty="0">
                <a:solidFill>
                  <a:srgbClr val="000000"/>
                </a:solidFill>
                <a:latin typeface="Minion Pro"/>
              </a:rPr>
              <a:t>TP53 </a:t>
            </a:r>
            <a:r>
              <a:rPr lang="en-US" sz="1800" b="0" i="0" u="none" strike="noStrike" baseline="0" dirty="0">
                <a:solidFill>
                  <a:srgbClr val="000000"/>
                </a:solidFill>
                <a:latin typeface="Minion Pro"/>
              </a:rPr>
              <a:t>(~40%), </a:t>
            </a:r>
            <a:r>
              <a:rPr lang="en-US" sz="1800" b="0" i="1" u="none" strike="noStrike" baseline="0" dirty="0">
                <a:solidFill>
                  <a:srgbClr val="000000"/>
                </a:solidFill>
                <a:latin typeface="Minion Pro"/>
              </a:rPr>
              <a:t>STK11 </a:t>
            </a:r>
            <a:r>
              <a:rPr lang="en-US" sz="1800" b="0" i="0" u="none" strike="noStrike" baseline="0" dirty="0">
                <a:solidFill>
                  <a:srgbClr val="000000"/>
                </a:solidFill>
                <a:latin typeface="Minion Pro"/>
              </a:rPr>
              <a:t>(</a:t>
            </a:r>
            <a:r>
              <a:rPr lang="en-US" sz="1800" b="0" i="0" u="none" strike="noStrike" baseline="0" dirty="0" err="1">
                <a:solidFill>
                  <a:srgbClr val="000000"/>
                </a:solidFill>
                <a:latin typeface="Minion Pro"/>
              </a:rPr>
              <a:t>ie</a:t>
            </a:r>
            <a:r>
              <a:rPr lang="en-US" sz="1800" b="0" i="0" u="none" strike="noStrike" baseline="0" dirty="0">
                <a:solidFill>
                  <a:srgbClr val="000000"/>
                </a:solidFill>
                <a:latin typeface="Minion Pro"/>
              </a:rPr>
              <a:t>, serine/threonine kinase 11; 20%), and </a:t>
            </a:r>
            <a:r>
              <a:rPr lang="en-US" sz="1800" b="0" i="1" u="none" strike="noStrike" baseline="0" dirty="0">
                <a:solidFill>
                  <a:srgbClr val="000000"/>
                </a:solidFill>
                <a:latin typeface="Minion Pro"/>
              </a:rPr>
              <a:t>KEAP1 </a:t>
            </a:r>
            <a:r>
              <a:rPr lang="en-US" sz="1800" b="0" i="0" u="none" strike="noStrike" baseline="0" dirty="0">
                <a:solidFill>
                  <a:srgbClr val="000000"/>
                </a:solidFill>
                <a:latin typeface="Minion Pro"/>
              </a:rPr>
              <a:t>(</a:t>
            </a:r>
            <a:r>
              <a:rPr lang="en-US" sz="1800" b="0" i="0" u="none" strike="noStrike" baseline="0" dirty="0" err="1">
                <a:solidFill>
                  <a:srgbClr val="000000"/>
                </a:solidFill>
                <a:latin typeface="Minion Pro"/>
              </a:rPr>
              <a:t>ie</a:t>
            </a:r>
            <a:r>
              <a:rPr lang="en-US" sz="1800" b="0" i="0" u="none" strike="noStrike" baseline="0" dirty="0">
                <a:solidFill>
                  <a:srgbClr val="000000"/>
                </a:solidFill>
                <a:latin typeface="Minion Pro"/>
              </a:rPr>
              <a:t>, </a:t>
            </a:r>
            <a:r>
              <a:rPr lang="en-US" sz="1800" b="0" i="0" u="none" strike="noStrike" baseline="0" dirty="0" err="1">
                <a:solidFill>
                  <a:srgbClr val="000000"/>
                </a:solidFill>
                <a:latin typeface="Minion Pro"/>
              </a:rPr>
              <a:t>Kelch</a:t>
            </a:r>
            <a:r>
              <a:rPr lang="en-US" sz="1800" b="0" i="0" u="none" strike="noStrike" baseline="0" dirty="0">
                <a:solidFill>
                  <a:srgbClr val="000000"/>
                </a:solidFill>
                <a:latin typeface="Minion Pro"/>
              </a:rPr>
              <a:t>-like ECH-associated protein 1; 13%-24%) are the most frequent.26,30 These 3 subsets are associated with different biologic properties and therapeutic sensitivities15 and could act via intrinsic RAS signaling pathways as well as on the tumor microenvironment. In particular, </a:t>
            </a:r>
            <a:r>
              <a:rPr lang="en-US" sz="1800" b="0" i="1" u="none" strike="noStrike" baseline="0" dirty="0">
                <a:solidFill>
                  <a:srgbClr val="000000"/>
                </a:solidFill>
                <a:latin typeface="Minion Pro"/>
              </a:rPr>
              <a:t>KRAS</a:t>
            </a:r>
            <a:r>
              <a:rPr lang="en-US" sz="1800" b="0" i="0" u="none" strike="noStrike" baseline="0" dirty="0">
                <a:solidFill>
                  <a:srgbClr val="000000"/>
                </a:solidFill>
                <a:latin typeface="Minion Pro"/>
              </a:rPr>
              <a:t>/</a:t>
            </a:r>
            <a:r>
              <a:rPr lang="en-US" sz="1800" b="0" i="1" u="none" strike="noStrike" baseline="0" dirty="0">
                <a:solidFill>
                  <a:srgbClr val="000000"/>
                </a:solidFill>
                <a:latin typeface="Minion Pro"/>
              </a:rPr>
              <a:t>TP53-</a:t>
            </a:r>
            <a:r>
              <a:rPr lang="en-US" sz="1800" b="0" i="0" u="none" strike="noStrike" baseline="0" dirty="0">
                <a:solidFill>
                  <a:srgbClr val="000000"/>
                </a:solidFill>
                <a:latin typeface="Minion Pro"/>
              </a:rPr>
              <a:t>mutated NSCLC demonstrated increased levels of inflammatory markers and immune checkpoint effector molecules, while </a:t>
            </a:r>
            <a:r>
              <a:rPr lang="en-US" sz="1800" b="0" i="1" u="none" strike="noStrike" baseline="0" dirty="0">
                <a:solidFill>
                  <a:srgbClr val="000000"/>
                </a:solidFill>
                <a:latin typeface="Minion Pro"/>
              </a:rPr>
              <a:t>KRAS/KEAP1 </a:t>
            </a:r>
            <a:r>
              <a:rPr lang="en-US" sz="1800" b="0" i="0" u="none" strike="noStrike" baseline="0" dirty="0">
                <a:solidFill>
                  <a:srgbClr val="000000"/>
                </a:solidFill>
                <a:latin typeface="Minion Pro"/>
              </a:rPr>
              <a:t>showed lower levels of immune markers, including programmed death–ligand 1 (PD-L1).15</a:t>
            </a:r>
            <a:endParaRPr lang="pt-BR" dirty="0"/>
          </a:p>
        </p:txBody>
      </p:sp>
      <p:sp>
        <p:nvSpPr>
          <p:cNvPr id="4" name="Espaço Reservado para Número de Slide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E96C93A-8256-43F2-91B7-CCA7576EB7A9}" type="slidenum">
              <a:rPr kumimoji="0" lang="pt-B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246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sz="1800" b="0" i="0" u="none" strike="noStrike" baseline="0" dirty="0">
                <a:solidFill>
                  <a:srgbClr val="000000"/>
                </a:solidFill>
                <a:latin typeface="Minion Pro"/>
              </a:rPr>
              <a:t>Among non-small cell lung carcinomas (NSCLCs), </a:t>
            </a:r>
            <a:r>
              <a:rPr lang="en-US" sz="1800" b="0" i="1" u="none" strike="noStrike" baseline="0" dirty="0">
                <a:solidFill>
                  <a:srgbClr val="000000"/>
                </a:solidFill>
                <a:latin typeface="Minion Pro"/>
              </a:rPr>
              <a:t>NRG1 </a:t>
            </a:r>
            <a:r>
              <a:rPr lang="en-US" sz="1800" b="0" i="0" u="none" strike="noStrike" baseline="0" dirty="0">
                <a:solidFill>
                  <a:srgbClr val="000000"/>
                </a:solidFill>
                <a:latin typeface="Minion Pro"/>
              </a:rPr>
              <a:t>fusions occur with a rate of 0.3%.9 </a:t>
            </a:r>
            <a:r>
              <a:rPr lang="en-US" sz="1800" b="0" i="1" u="none" strike="noStrike" baseline="0" dirty="0">
                <a:solidFill>
                  <a:srgbClr val="000000"/>
                </a:solidFill>
                <a:latin typeface="Minion Pro"/>
              </a:rPr>
              <a:t>NRG1 </a:t>
            </a:r>
            <a:r>
              <a:rPr lang="en-US" sz="1800" b="0" i="0" u="none" strike="noStrike" baseline="0" dirty="0">
                <a:solidFill>
                  <a:srgbClr val="000000"/>
                </a:solidFill>
                <a:latin typeface="Minion Pro"/>
              </a:rPr>
              <a:t>fusions occur primarily in light or never-smokers and tumors with the </a:t>
            </a:r>
            <a:r>
              <a:rPr lang="en-US" sz="1800" b="0" i="0" u="none" strike="noStrike" baseline="0" dirty="0" err="1">
                <a:solidFill>
                  <a:srgbClr val="000000"/>
                </a:solidFill>
                <a:latin typeface="Minion Pro"/>
              </a:rPr>
              <a:t>histotype</a:t>
            </a:r>
            <a:r>
              <a:rPr lang="en-US" sz="1800" b="0" i="0" u="none" strike="noStrike" baseline="0" dirty="0">
                <a:solidFill>
                  <a:srgbClr val="000000"/>
                </a:solidFill>
                <a:latin typeface="Minion Pro"/>
              </a:rPr>
              <a:t> of invasive mucinous adenocarcinomas (IMAs), formerly known as mucinous bronchioloalveolar carcinomas.8,11-13 Among IMAs, </a:t>
            </a:r>
            <a:r>
              <a:rPr lang="en-US" sz="1800" b="0" i="1" u="none" strike="noStrike" baseline="0" dirty="0">
                <a:solidFill>
                  <a:srgbClr val="000000"/>
                </a:solidFill>
                <a:latin typeface="Minion Pro"/>
              </a:rPr>
              <a:t>NRG1 </a:t>
            </a:r>
            <a:r>
              <a:rPr lang="en-US" sz="1800" b="0" i="0" u="none" strike="noStrike" baseline="0" dirty="0">
                <a:solidFill>
                  <a:srgbClr val="000000"/>
                </a:solidFill>
                <a:latin typeface="Minion Pro"/>
              </a:rPr>
              <a:t>fusions occur with a frequency of 7%, and they are mutually exclusive with </a:t>
            </a:r>
            <a:r>
              <a:rPr lang="en-US" sz="1800" b="0" i="1" u="none" strike="noStrike" baseline="0" dirty="0">
                <a:solidFill>
                  <a:srgbClr val="000000"/>
                </a:solidFill>
                <a:latin typeface="Minion Pro"/>
              </a:rPr>
              <a:t>KRAS </a:t>
            </a:r>
            <a:r>
              <a:rPr lang="en-US" sz="1800" b="0" i="0" u="none" strike="noStrike" baseline="0" dirty="0">
                <a:solidFill>
                  <a:srgbClr val="000000"/>
                </a:solidFill>
                <a:latin typeface="Minion Pro"/>
              </a:rPr>
              <a:t>mutations and other oncogenic drivers. Among </a:t>
            </a:r>
            <a:r>
              <a:rPr lang="en-US" sz="1800" b="0" i="1" u="none" strike="noStrike" baseline="0" dirty="0">
                <a:solidFill>
                  <a:srgbClr val="000000"/>
                </a:solidFill>
                <a:latin typeface="Minion Pro"/>
              </a:rPr>
              <a:t>KRAS</a:t>
            </a:r>
            <a:r>
              <a:rPr lang="en-US" sz="1800" b="0" i="0" u="none" strike="noStrike" baseline="0" dirty="0">
                <a:solidFill>
                  <a:srgbClr val="000000"/>
                </a:solidFill>
                <a:latin typeface="Minion Pro"/>
              </a:rPr>
              <a:t>-wild type IMAs, </a:t>
            </a:r>
            <a:r>
              <a:rPr lang="en-US" sz="1800" b="0" i="1" u="none" strike="noStrike" baseline="0" dirty="0">
                <a:solidFill>
                  <a:srgbClr val="000000"/>
                </a:solidFill>
                <a:latin typeface="Minion Pro"/>
              </a:rPr>
              <a:t>NRG1 </a:t>
            </a:r>
            <a:r>
              <a:rPr lang="en-US" sz="1800" b="0" i="0" u="none" strike="noStrike" baseline="0" dirty="0">
                <a:solidFill>
                  <a:srgbClr val="000000"/>
                </a:solidFill>
                <a:latin typeface="Minion Pro"/>
              </a:rPr>
              <a:t>fusion frequency is 17% to 25%.</a:t>
            </a:r>
          </a:p>
          <a:p>
            <a:r>
              <a:rPr lang="en-US" sz="1800" b="0" i="0" u="none" strike="noStrike" baseline="0" dirty="0">
                <a:solidFill>
                  <a:srgbClr val="000000"/>
                </a:solidFill>
                <a:latin typeface="Minion Pro"/>
              </a:rPr>
              <a:t>emerging therapeutic options that target the HER2/HER3 pathway triggered by the NRG1 fusion, </a:t>
            </a:r>
            <a:r>
              <a:rPr lang="pt-BR" sz="1800" b="0" i="0" u="none" strike="noStrike" baseline="0" dirty="0">
                <a:solidFill>
                  <a:srgbClr val="000000"/>
                </a:solidFill>
                <a:latin typeface="Minion Pro"/>
              </a:rPr>
              <a:t>HER2–HER3 </a:t>
            </a:r>
            <a:r>
              <a:rPr lang="pt-BR" sz="1800" b="0" i="0" u="none" strike="noStrike" baseline="0" dirty="0" err="1">
                <a:solidFill>
                  <a:srgbClr val="000000"/>
                </a:solidFill>
                <a:latin typeface="Minion Pro"/>
              </a:rPr>
              <a:t>bispecific</a:t>
            </a:r>
            <a:r>
              <a:rPr lang="pt-BR" sz="1800" b="0" i="0" u="none" strike="noStrike" baseline="0" dirty="0">
                <a:solidFill>
                  <a:srgbClr val="000000"/>
                </a:solidFill>
                <a:latin typeface="Minion Pro"/>
              </a:rPr>
              <a:t> </a:t>
            </a:r>
            <a:r>
              <a:rPr lang="pt-BR" sz="1800" b="0" i="0" u="none" strike="noStrike" baseline="0" dirty="0" err="1">
                <a:solidFill>
                  <a:srgbClr val="000000"/>
                </a:solidFill>
                <a:latin typeface="Minion Pro"/>
              </a:rPr>
              <a:t>antibody</a:t>
            </a:r>
            <a:r>
              <a:rPr lang="pt-BR" sz="1800" b="0" i="0" u="none" strike="noStrike" baseline="0" dirty="0">
                <a:solidFill>
                  <a:srgbClr val="000000"/>
                </a:solidFill>
                <a:latin typeface="Minion Pro"/>
              </a:rPr>
              <a:t> </a:t>
            </a:r>
            <a:r>
              <a:rPr lang="en-US" sz="1800" b="0" i="0" u="none" strike="noStrike" baseline="0" dirty="0">
                <a:solidFill>
                  <a:srgbClr val="000000"/>
                </a:solidFill>
                <a:latin typeface="Minion Pro"/>
              </a:rPr>
              <a:t> e </a:t>
            </a:r>
            <a:r>
              <a:rPr lang="pt-BR" sz="1800" b="0" i="0" u="none" strike="noStrike" baseline="0" dirty="0">
                <a:solidFill>
                  <a:srgbClr val="000000"/>
                </a:solidFill>
                <a:latin typeface="Minion Pro"/>
              </a:rPr>
              <a:t>HER3 monoclonal </a:t>
            </a:r>
            <a:r>
              <a:rPr lang="pt-BR" sz="1800" b="0" i="0" u="none" strike="noStrike" baseline="0" dirty="0" err="1">
                <a:solidFill>
                  <a:srgbClr val="000000"/>
                </a:solidFill>
                <a:latin typeface="Minion Pro"/>
              </a:rPr>
              <a:t>antibody</a:t>
            </a:r>
            <a:r>
              <a:rPr lang="pt-BR" sz="1800" b="0" i="0" u="none" strike="noStrike" baseline="0" dirty="0">
                <a:solidFill>
                  <a:srgbClr val="000000"/>
                </a:solidFill>
                <a:latin typeface="Minion Pro"/>
              </a:rPr>
              <a:t> </a:t>
            </a:r>
            <a:endParaRPr lang="pt-BR" dirty="0"/>
          </a:p>
        </p:txBody>
      </p:sp>
      <p:sp>
        <p:nvSpPr>
          <p:cNvPr id="4" name="Espaço Reservado para Número de Slide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E96C93A-8256-43F2-91B7-CCA7576EB7A9}" type="slidenum">
              <a:rPr kumimoji="0" lang="pt-B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7462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ArnhemPro-Blond"/>
              </a:rPr>
              <a:t>Poor target antigen selection was the most likely reason for the failure of early ADCs, as exemplified by the KS1/4 antibody–methotrexate conjugate for </a:t>
            </a:r>
            <a:r>
              <a:rPr lang="pt-BR" sz="1800" b="0" i="0" u="none" strike="noStrike" baseline="0" dirty="0">
                <a:latin typeface="ArnhemPro-Blond"/>
              </a:rPr>
              <a:t>non-</a:t>
            </a:r>
            <a:r>
              <a:rPr lang="pt-BR" sz="1800" b="0" i="0" u="none" strike="noStrike" baseline="0" dirty="0" err="1">
                <a:latin typeface="ArnhemPro-Blond"/>
              </a:rPr>
              <a:t>small</a:t>
            </a:r>
            <a:r>
              <a:rPr lang="pt-BR" sz="1800" b="0" i="0" u="none" strike="noStrike" baseline="0" dirty="0">
                <a:latin typeface="ArnhemPro-Blond"/>
              </a:rPr>
              <a:t>-</a:t>
            </a:r>
          </a:p>
          <a:p>
            <a:pPr algn="l"/>
            <a:r>
              <a:rPr lang="pt-BR" sz="1800" b="0" i="0" u="none" strike="noStrike" baseline="0" dirty="0" err="1">
                <a:latin typeface="ArnhemPro-Blond"/>
              </a:rPr>
              <a:t>Cell</a:t>
            </a:r>
            <a:r>
              <a:rPr lang="pt-BR" sz="1800" b="0" i="0" u="none" strike="noStrike" baseline="0" dirty="0">
                <a:latin typeface="ArnhemPro-Blond"/>
              </a:rPr>
              <a:t> </a:t>
            </a:r>
            <a:r>
              <a:rPr lang="en-US" sz="1800" b="0" i="0" u="none" strike="noStrike" baseline="0" dirty="0">
                <a:latin typeface="ArnhemPro-Blond"/>
              </a:rPr>
              <a:t>lung cancer and the BR96 antibody–doxorubicin conjugate for metastatic breast cancer. Both ADCs were evaluated in clinical settings but, despite localizing to </a:t>
            </a:r>
            <a:r>
              <a:rPr lang="en-US" sz="1800" b="0" i="0" u="none" strike="noStrike" baseline="0" dirty="0" err="1">
                <a:latin typeface="ArnhemPro-Blond"/>
              </a:rPr>
              <a:t>tumours</a:t>
            </a:r>
            <a:r>
              <a:rPr lang="en-US" sz="1800" b="0" i="0" u="none" strike="noStrike" baseline="0" dirty="0">
                <a:latin typeface="ArnhemPro-Blond"/>
              </a:rPr>
              <a:t>, provided little or no therapeutic benefit.12 Other factors that may have limited the success of these early ADCs was </a:t>
            </a:r>
            <a:r>
              <a:rPr lang="en-US" sz="1800" b="0" i="0" u="none" strike="noStrike" baseline="0" dirty="0" err="1">
                <a:latin typeface="ArnhemPro-Blond"/>
              </a:rPr>
              <a:t>theiruse</a:t>
            </a:r>
            <a:r>
              <a:rPr lang="en-US" sz="1800" b="0" i="0" u="none" strike="noStrike" baseline="0" dirty="0">
                <a:latin typeface="ArnhemPro-Blond"/>
              </a:rPr>
              <a:t> of either chimeric or murine antibodies, which elicited immunogenic</a:t>
            </a:r>
          </a:p>
          <a:p>
            <a:pPr algn="l"/>
            <a:r>
              <a:rPr lang="en-US" sz="1800" b="0" i="0" u="none" strike="noStrike" baseline="0" dirty="0">
                <a:latin typeface="ArnhemPro-Blond"/>
              </a:rPr>
              <a:t>responses, and the use of payloads with low cytotoxic </a:t>
            </a:r>
            <a:r>
              <a:rPr lang="en-US" sz="1800" b="0" i="0" u="none" strike="noStrike" baseline="0">
                <a:latin typeface="ArnhemPro-Blond"/>
              </a:rPr>
              <a:t>potency. The </a:t>
            </a:r>
            <a:r>
              <a:rPr lang="en-US" sz="1800" b="0" i="0" u="none" strike="noStrike" baseline="0" dirty="0">
                <a:latin typeface="ArnhemPro-Blond"/>
              </a:rPr>
              <a:t>ADC research area has grown rapidly over the past few</a:t>
            </a:r>
            <a:endParaRPr lang="pt-BR" dirty="0"/>
          </a:p>
        </p:txBody>
      </p:sp>
      <p:sp>
        <p:nvSpPr>
          <p:cNvPr id="4" name="Espaço Reservado para Número de Slide 3"/>
          <p:cNvSpPr>
            <a:spLocks noGrp="1"/>
          </p:cNvSpPr>
          <p:nvPr>
            <p:ph type="sldNum" sz="quarter" idx="5"/>
          </p:nvPr>
        </p:nvSpPr>
        <p:spPr/>
        <p:txBody>
          <a:bodyPr/>
          <a:lstStyle/>
          <a:p>
            <a:fld id="{3D2C6575-E722-4CD1-98DC-CA33BFE60B10}" type="slidenum">
              <a:rPr lang="pt-BR" smtClean="0"/>
              <a:t>16</a:t>
            </a:fld>
            <a:endParaRPr lang="pt-BR"/>
          </a:p>
        </p:txBody>
      </p:sp>
    </p:spTree>
    <p:extLst>
      <p:ext uri="{BB962C8B-B14F-4D97-AF65-F5344CB8AC3E}">
        <p14:creationId xmlns:p14="http://schemas.microsoft.com/office/powerpoint/2010/main" val="413551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customXml/item3.xml"/><Relationship Id="rId7" Type="http://schemas.openxmlformats.org/officeDocument/2006/relationships/image" Target="../media/image3.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customXml/item9.xml"/><Relationship Id="rId7" Type="http://schemas.openxmlformats.org/officeDocument/2006/relationships/image" Target="../media/image10.png"/><Relationship Id="rId2" Type="http://schemas.openxmlformats.org/officeDocument/2006/relationships/customXml" Target="../../customXml/item8.xml"/><Relationship Id="rId1" Type="http://schemas.openxmlformats.org/officeDocument/2006/relationships/customXml" Target="../../customXml/item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D225E-B85E-60C1-78B0-AE322C5B17A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DCB4852-DB44-FD9A-B783-514D38450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96AE6E7-D31C-290E-AA11-69BEF94238B8}"/>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5" name="Espaço Reservado para Rodapé 4">
            <a:extLst>
              <a:ext uri="{FF2B5EF4-FFF2-40B4-BE49-F238E27FC236}">
                <a16:creationId xmlns:a16="http://schemas.microsoft.com/office/drawing/2014/main" id="{039F0688-82A9-60B1-5620-D82210ECAE5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F1947D6-4C05-6D50-91C1-6DBAFC9CD269}"/>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280587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A1C21-F4C6-7711-092B-EC5BA01D5C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F9ED4A5-87E0-7FC3-3D44-A8020F3DB10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14BCA0B-0959-9234-30B2-F2FA3433F170}"/>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5" name="Espaço Reservado para Rodapé 4">
            <a:extLst>
              <a:ext uri="{FF2B5EF4-FFF2-40B4-BE49-F238E27FC236}">
                <a16:creationId xmlns:a16="http://schemas.microsoft.com/office/drawing/2014/main" id="{21D07659-2F09-0B39-E2B8-241BEB7D2D9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FADD782-CE3D-7032-9E2F-0CB838A4E9A5}"/>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229619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1AF40A-B3A4-2610-6A3A-7F888A4FF5D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3498027-C1F8-BFBE-E5E2-A1A1F464555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4817D5-B797-6AC0-E3B5-A7C230FDF618}"/>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5" name="Espaço Reservado para Rodapé 4">
            <a:extLst>
              <a:ext uri="{FF2B5EF4-FFF2-40B4-BE49-F238E27FC236}">
                <a16:creationId xmlns:a16="http://schemas.microsoft.com/office/drawing/2014/main" id="{CCBBF080-4954-1722-2248-31BE501321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8C8A29-71CB-D4E6-9667-DF559A51C965}"/>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3501609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p:spTree>
      <p:nvGrpSpPr>
        <p:cNvPr id="1" name=""/>
        <p:cNvGrpSpPr/>
        <p:nvPr/>
      </p:nvGrpSpPr>
      <p:grpSpPr>
        <a:xfrm>
          <a:off x="0" y="0"/>
          <a:ext cx="0" cy="0"/>
          <a:chOff x="0" y="0"/>
          <a:chExt cx="0" cy="0"/>
        </a:xfrm>
      </p:grpSpPr>
      <p:pic>
        <p:nvPicPr>
          <p:cNvPr id="18" name="Imagem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75005" y="2748522"/>
            <a:ext cx="9144000" cy="1605039"/>
          </a:xfrm>
          <a:prstGeom prst="rect">
            <a:avLst/>
          </a:prstGeom>
        </p:spPr>
        <p:txBody>
          <a:bodyPr anchor="t">
            <a:noAutofit/>
          </a:bodyPr>
          <a:lstStyle>
            <a:lvl1pPr algn="l">
              <a:lnSpc>
                <a:spcPts val="4601"/>
              </a:lnSpc>
              <a:defRPr sz="4601" cap="all" baseline="0">
                <a:solidFill>
                  <a:srgbClr val="23755A"/>
                </a:solidFill>
                <a:latin typeface="Calibri Bold" panose="020F0702030404030204" pitchFamily="34" charset="0"/>
                <a:cs typeface="Calibri Bold" panose="020F0702030404030204" pitchFamily="34" charset="0"/>
              </a:defRPr>
            </a:lvl1pPr>
          </a:lstStyle>
          <a:p>
            <a:r>
              <a:rPr lang="en-US" dirty="0" err="1"/>
              <a:t>Título</a:t>
            </a:r>
            <a:r>
              <a:rPr lang="en-US" dirty="0"/>
              <a:t> da palestra</a:t>
            </a:r>
            <a:br>
              <a:rPr lang="en-US" dirty="0"/>
            </a:br>
            <a:r>
              <a:rPr lang="en-US" dirty="0"/>
              <a:t>teste </a:t>
            </a:r>
            <a:r>
              <a:rPr lang="en-US" dirty="0" err="1"/>
              <a:t>preenchimento</a:t>
            </a:r>
            <a:endParaRPr lang="en-US" dirty="0"/>
          </a:p>
        </p:txBody>
      </p:sp>
      <p:pic>
        <p:nvPicPr>
          <p:cNvPr id="8" name="Imagem 7"/>
          <p:cNvPicPr>
            <a:picLocks noChangeAspect="1"/>
          </p:cNvPicPr>
          <p:nvPr userDrawn="1">
            <p:custDataLst>
              <p:custData r:id="rId1"/>
            </p:custDataLst>
          </p:nvPr>
        </p:nvPicPr>
        <p:blipFill>
          <a:blip r:embed="rId6" cstate="print">
            <a:extLst>
              <a:ext uri="{28A0092B-C50C-407E-A947-70E740481C1C}">
                <a14:useLocalDpi xmlns:a14="http://schemas.microsoft.com/office/drawing/2010/main" val="0"/>
              </a:ext>
            </a:extLst>
          </a:blip>
          <a:stretch>
            <a:fillRect/>
          </a:stretch>
        </p:blipFill>
        <p:spPr>
          <a:xfrm>
            <a:off x="690245" y="452438"/>
            <a:ext cx="5562475" cy="1423993"/>
          </a:xfrm>
          <a:prstGeom prst="rect">
            <a:avLst/>
          </a:prstGeom>
        </p:spPr>
      </p:pic>
      <p:pic>
        <p:nvPicPr>
          <p:cNvPr id="11" name="Imagem 10"/>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11036451" y="6073283"/>
            <a:ext cx="817060" cy="643435"/>
          </a:xfrm>
          <a:prstGeom prst="rect">
            <a:avLst/>
          </a:prstGeom>
        </p:spPr>
      </p:pic>
      <p:pic>
        <p:nvPicPr>
          <p:cNvPr id="12" name="Imagem 11"/>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11078327" y="4749806"/>
            <a:ext cx="670796" cy="1085851"/>
          </a:xfrm>
          <a:prstGeom prst="rect">
            <a:avLst/>
          </a:prstGeom>
        </p:spPr>
      </p:pic>
      <p:pic>
        <p:nvPicPr>
          <p:cNvPr id="13" name="Imagem 12"/>
          <p:cNvPicPr>
            <a:picLocks noChangeAspect="1"/>
          </p:cNvPicPr>
          <p:nvPr userDrawn="1"/>
        </p:nvPicPr>
        <p:blipFill rotWithShape="1">
          <a:blip r:embed="rId9" cstate="print">
            <a:extLst>
              <a:ext uri="{28A0092B-C50C-407E-A947-70E740481C1C}">
                <a14:useLocalDpi xmlns:a14="http://schemas.microsoft.com/office/drawing/2010/main" val="0"/>
              </a:ext>
            </a:extLst>
          </a:blip>
          <a:srcRect b="2092"/>
          <a:stretch/>
        </p:blipFill>
        <p:spPr>
          <a:xfrm>
            <a:off x="3" y="5041671"/>
            <a:ext cx="900060" cy="297099"/>
          </a:xfrm>
          <a:prstGeom prst="rect">
            <a:avLst/>
          </a:prstGeom>
        </p:spPr>
      </p:pic>
      <p:pic>
        <p:nvPicPr>
          <p:cNvPr id="14" name="Imagem 13"/>
          <p:cNvPicPr>
            <a:picLocks noChangeAspect="1"/>
          </p:cNvPicPr>
          <p:nvPr userDrawn="1"/>
        </p:nvPicPr>
        <p:blipFill rotWithShape="1">
          <a:blip r:embed="rId10" cstate="print">
            <a:extLst>
              <a:ext uri="{28A0092B-C50C-407E-A947-70E740481C1C}">
                <a14:useLocalDpi xmlns:a14="http://schemas.microsoft.com/office/drawing/2010/main" val="0"/>
              </a:ext>
            </a:extLst>
          </a:blip>
          <a:srcRect b="2146"/>
          <a:stretch/>
        </p:blipFill>
        <p:spPr>
          <a:xfrm>
            <a:off x="3" y="5477086"/>
            <a:ext cx="900060" cy="296937"/>
          </a:xfrm>
          <a:prstGeom prst="rect">
            <a:avLst/>
          </a:prstGeom>
        </p:spPr>
      </p:pic>
      <p:sp>
        <p:nvSpPr>
          <p:cNvPr id="16" name="Espaço Reservado para Texto 15"/>
          <p:cNvSpPr>
            <a:spLocks noGrp="1"/>
          </p:cNvSpPr>
          <p:nvPr>
            <p:ph type="body" sz="quarter" idx="10" hasCustomPrompt="1"/>
          </p:nvPr>
        </p:nvSpPr>
        <p:spPr>
          <a:xfrm>
            <a:off x="969437" y="4999573"/>
            <a:ext cx="7641167" cy="346075"/>
          </a:xfrm>
          <a:prstGeom prst="rect">
            <a:avLst/>
          </a:prstGeom>
        </p:spPr>
        <p:txBody>
          <a:bodyPr>
            <a:noAutofit/>
          </a:bodyPr>
          <a:lstStyle>
            <a:lvl1pPr marL="0" indent="0">
              <a:buNone/>
              <a:defRPr sz="2151" baseline="0">
                <a:solidFill>
                  <a:srgbClr val="4E5447"/>
                </a:solidFill>
                <a:latin typeface="Calibri Bold" panose="020F0702030404030204" pitchFamily="34" charset="0"/>
                <a:cs typeface="Calibri Bold" panose="020F0702030404030204" pitchFamily="34" charset="0"/>
              </a:defRPr>
            </a:lvl1pPr>
          </a:lstStyle>
          <a:p>
            <a:pPr lvl="0"/>
            <a:r>
              <a:rPr lang="pt-BR" dirty="0"/>
              <a:t>Nome</a:t>
            </a:r>
          </a:p>
        </p:txBody>
      </p:sp>
      <p:sp>
        <p:nvSpPr>
          <p:cNvPr id="17" name="Espaço Reservado para Texto 15"/>
          <p:cNvSpPr>
            <a:spLocks noGrp="1"/>
          </p:cNvSpPr>
          <p:nvPr>
            <p:ph type="body" sz="quarter" idx="11" hasCustomPrompt="1"/>
          </p:nvPr>
        </p:nvSpPr>
        <p:spPr>
          <a:xfrm>
            <a:off x="975955" y="5427948"/>
            <a:ext cx="7641167" cy="346075"/>
          </a:xfrm>
          <a:prstGeom prst="rect">
            <a:avLst/>
          </a:prstGeom>
        </p:spPr>
        <p:txBody>
          <a:bodyPr>
            <a:noAutofit/>
          </a:bodyPr>
          <a:lstStyle>
            <a:lvl1pPr marL="0" indent="0">
              <a:buNone/>
              <a:defRPr sz="2151" baseline="0">
                <a:solidFill>
                  <a:srgbClr val="4E5447"/>
                </a:solidFill>
                <a:latin typeface="Calibri Bold" panose="020F0702030404030204" pitchFamily="34" charset="0"/>
                <a:cs typeface="Calibri Bold" panose="020F0702030404030204" pitchFamily="34" charset="0"/>
              </a:defRPr>
            </a:lvl1pPr>
          </a:lstStyle>
          <a:p>
            <a:pPr lvl="0"/>
            <a:r>
              <a:rPr lang="pt-BR" dirty="0"/>
              <a:t>Instituição</a:t>
            </a:r>
          </a:p>
        </p:txBody>
      </p:sp>
    </p:spTree>
    <p:extLst>
      <p:ext uri="{BB962C8B-B14F-4D97-AF65-F5344CB8AC3E}">
        <p14:creationId xmlns:p14="http://schemas.microsoft.com/office/powerpoint/2010/main" val="89348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ndo Azul">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66888" y="300292"/>
            <a:ext cx="10858233" cy="810754"/>
          </a:xfrm>
          <a:prstGeom prst="rect">
            <a:avLst/>
          </a:prstGeom>
        </p:spPr>
        <p:txBody>
          <a:bodyPr anchor="t">
            <a:noAutofit/>
          </a:bodyPr>
          <a:lstStyle>
            <a:lvl1pPr algn="ctr">
              <a:lnSpc>
                <a:spcPts val="4601"/>
              </a:lnSpc>
              <a:defRPr sz="3151" cap="none" baseline="0">
                <a:solidFill>
                  <a:schemeClr val="bg1"/>
                </a:solidFill>
                <a:latin typeface="Calibri Bold" panose="020F0702030404030204" pitchFamily="34" charset="0"/>
                <a:cs typeface="Calibri Bold" panose="020F0702030404030204" pitchFamily="34" charset="0"/>
              </a:defRPr>
            </a:lvl1pPr>
          </a:lstStyle>
          <a:p>
            <a:endParaRPr lang="en-US" dirty="0"/>
          </a:p>
        </p:txBody>
      </p:sp>
      <p:sp>
        <p:nvSpPr>
          <p:cNvPr id="6" name="Espaço Reservado para Texto 5"/>
          <p:cNvSpPr>
            <a:spLocks noGrp="1"/>
          </p:cNvSpPr>
          <p:nvPr>
            <p:ph type="body" sz="quarter" idx="10"/>
          </p:nvPr>
        </p:nvSpPr>
        <p:spPr>
          <a:xfrm>
            <a:off x="666751" y="2025451"/>
            <a:ext cx="10858500" cy="3284179"/>
          </a:xfrm>
          <a:prstGeom prst="rect">
            <a:avLst/>
          </a:prstGeom>
        </p:spPr>
        <p:txBody>
          <a:bodyPr/>
          <a:lstStyle>
            <a:lvl1pPr marL="0" indent="0" algn="ctr">
              <a:lnSpc>
                <a:spcPts val="3000"/>
              </a:lnSpc>
              <a:spcBef>
                <a:spcPts val="1200"/>
              </a:spcBef>
              <a:buNone/>
              <a:defRPr sz="2501">
                <a:solidFill>
                  <a:schemeClr val="bg1"/>
                </a:solidFill>
              </a:defRPr>
            </a:lvl1pPr>
            <a:lvl2pPr marL="342909" indent="0" algn="ctr">
              <a:buNone/>
              <a:defRPr>
                <a:solidFill>
                  <a:schemeClr val="bg1"/>
                </a:solidFill>
              </a:defRPr>
            </a:lvl2pPr>
            <a:lvl3pPr marL="685818" indent="0" algn="ctr">
              <a:buNone/>
              <a:defRPr>
                <a:solidFill>
                  <a:schemeClr val="bg1"/>
                </a:solidFill>
              </a:defRPr>
            </a:lvl3pPr>
            <a:lvl4pPr marL="1028726" indent="0" algn="ctr">
              <a:buNone/>
              <a:defRPr>
                <a:solidFill>
                  <a:schemeClr val="bg1"/>
                </a:solidFill>
              </a:defRPr>
            </a:lvl4pPr>
            <a:lvl5pPr marL="1371634" indent="0" algn="ctr">
              <a:buNone/>
              <a:defRPr>
                <a:solidFill>
                  <a:schemeClr val="bg1"/>
                </a:solidFill>
              </a:defRPr>
            </a:lvl5pPr>
          </a:lstStyle>
          <a:p>
            <a:pPr lvl="0"/>
            <a:endParaRPr lang="pt-BR" dirty="0"/>
          </a:p>
        </p:txBody>
      </p:sp>
    </p:spTree>
    <p:extLst>
      <p:ext uri="{BB962C8B-B14F-4D97-AF65-F5344CB8AC3E}">
        <p14:creationId xmlns:p14="http://schemas.microsoft.com/office/powerpoint/2010/main" val="1329052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E76"/>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225"/>
              </a:spcBef>
              <a:buNone/>
              <a:defRPr sz="600">
                <a:solidFill>
                  <a:schemeClr val="tx1"/>
                </a:solidFill>
              </a:defRPr>
            </a:lvl1pPr>
            <a:lvl2pPr marL="171446" indent="0">
              <a:buNone/>
              <a:defRPr>
                <a:solidFill>
                  <a:schemeClr val="tx1"/>
                </a:solidFill>
              </a:defRPr>
            </a:lvl2pPr>
            <a:lvl3pPr marL="342891" indent="0">
              <a:buNone/>
              <a:defRPr>
                <a:solidFill>
                  <a:schemeClr val="tx1"/>
                </a:solidFill>
              </a:defRPr>
            </a:lvl3pPr>
            <a:lvl4pPr marL="514338" indent="0">
              <a:buNone/>
              <a:defRPr>
                <a:solidFill>
                  <a:schemeClr val="tx1"/>
                </a:solidFill>
              </a:defRPr>
            </a:lvl4pPr>
            <a:lvl5pPr marL="685783" indent="0">
              <a:buNone/>
              <a:defRPr>
                <a:solidFill>
                  <a:schemeClr val="tx1"/>
                </a:solidFill>
              </a:defRPr>
            </a:lvl5pPr>
          </a:lstStyle>
          <a:p>
            <a:pPr lvl="0"/>
            <a:r>
              <a:rPr lang="en-US" dirty="0"/>
              <a:t>Reference(s)</a:t>
            </a:r>
          </a:p>
        </p:txBody>
      </p:sp>
    </p:spTree>
    <p:extLst>
      <p:ext uri="{BB962C8B-B14F-4D97-AF65-F5344CB8AC3E}">
        <p14:creationId xmlns:p14="http://schemas.microsoft.com/office/powerpoint/2010/main" val="19947079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m Azul">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3281923"/>
            <a:ext cx="9144000" cy="756679"/>
          </a:xfrm>
          <a:prstGeom prst="rect">
            <a:avLst/>
          </a:prstGeom>
        </p:spPr>
        <p:txBody>
          <a:bodyPr anchor="t">
            <a:noAutofit/>
          </a:bodyPr>
          <a:lstStyle>
            <a:lvl1pPr algn="ctr">
              <a:lnSpc>
                <a:spcPts val="4601"/>
              </a:lnSpc>
              <a:defRPr sz="4700" cap="all" baseline="0">
                <a:solidFill>
                  <a:schemeClr val="bg1"/>
                </a:solidFill>
                <a:latin typeface="Calibri Bold" panose="020F0702030404030204" pitchFamily="34" charset="0"/>
                <a:cs typeface="Calibri Bold" panose="020F0702030404030204" pitchFamily="34" charset="0"/>
              </a:defRPr>
            </a:lvl1pPr>
          </a:lstStyle>
          <a:p>
            <a:endParaRPr lang="en-US" dirty="0"/>
          </a:p>
        </p:txBody>
      </p:sp>
      <p:pic>
        <p:nvPicPr>
          <p:cNvPr id="4" name="Imagem 3"/>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2918267" y="490475"/>
            <a:ext cx="6355469" cy="1673607"/>
          </a:xfrm>
          <a:prstGeom prst="rect">
            <a:avLst/>
          </a:prstGeom>
        </p:spPr>
      </p:pic>
      <p:grpSp>
        <p:nvGrpSpPr>
          <p:cNvPr id="19" name="Agrupar 18"/>
          <p:cNvGrpSpPr/>
          <p:nvPr userDrawn="1"/>
        </p:nvGrpSpPr>
        <p:grpSpPr>
          <a:xfrm>
            <a:off x="4895851" y="5935135"/>
            <a:ext cx="2400300" cy="931333"/>
            <a:chOff x="7353300" y="8902699"/>
            <a:chExt cx="3600450" cy="1397000"/>
          </a:xfrm>
        </p:grpSpPr>
        <p:sp>
          <p:nvSpPr>
            <p:cNvPr id="7" name="Retângulo Arredondado 6"/>
            <p:cNvSpPr/>
            <p:nvPr userDrawn="1"/>
          </p:nvSpPr>
          <p:spPr>
            <a:xfrm>
              <a:off x="7353300" y="8902699"/>
              <a:ext cx="3600450" cy="1397000"/>
            </a:xfrm>
            <a:custGeom>
              <a:avLst/>
              <a:gdLst>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305864 w 3594100"/>
                <a:gd name="connsiteY6" fmla="*/ 1835150 h 1835150"/>
                <a:gd name="connsiteX7" fmla="*/ 0 w 3594100"/>
                <a:gd name="connsiteY7" fmla="*/ 1529286 h 1835150"/>
                <a:gd name="connsiteX8" fmla="*/ 0 w 3594100"/>
                <a:gd name="connsiteY8" fmla="*/ 305864 h 1835150"/>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0 w 3594100"/>
                <a:gd name="connsiteY6" fmla="*/ 1529286 h 1835150"/>
                <a:gd name="connsiteX7" fmla="*/ 0 w 3594100"/>
                <a:gd name="connsiteY7" fmla="*/ 305864 h 1835150"/>
                <a:gd name="connsiteX0" fmla="*/ 0 w 3594100"/>
                <a:gd name="connsiteY0" fmla="*/ 305864 h 1682214"/>
                <a:gd name="connsiteX1" fmla="*/ 305864 w 3594100"/>
                <a:gd name="connsiteY1" fmla="*/ 0 h 1682214"/>
                <a:gd name="connsiteX2" fmla="*/ 3288236 w 3594100"/>
                <a:gd name="connsiteY2" fmla="*/ 0 h 1682214"/>
                <a:gd name="connsiteX3" fmla="*/ 3594100 w 3594100"/>
                <a:gd name="connsiteY3" fmla="*/ 305864 h 1682214"/>
                <a:gd name="connsiteX4" fmla="*/ 3594100 w 3594100"/>
                <a:gd name="connsiteY4" fmla="*/ 1529286 h 1682214"/>
                <a:gd name="connsiteX5" fmla="*/ 0 w 3594100"/>
                <a:gd name="connsiteY5" fmla="*/ 1529286 h 1682214"/>
                <a:gd name="connsiteX6" fmla="*/ 0 w 3594100"/>
                <a:gd name="connsiteY6" fmla="*/ 305864 h 1682214"/>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94100 w 3594100"/>
                <a:gd name="connsiteY4" fmla="*/ 1529286 h 1615968"/>
                <a:gd name="connsiteX5" fmla="*/ 0 w 3594100"/>
                <a:gd name="connsiteY5" fmla="*/ 1529286 h 1615968"/>
                <a:gd name="connsiteX6" fmla="*/ 0 w 3594100"/>
                <a:gd name="connsiteY6" fmla="*/ 305864 h 1615968"/>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87750 w 3594100"/>
                <a:gd name="connsiteY4" fmla="*/ 1397000 h 1615968"/>
                <a:gd name="connsiteX5" fmla="*/ 3594100 w 3594100"/>
                <a:gd name="connsiteY5" fmla="*/ 1529286 h 1615968"/>
                <a:gd name="connsiteX6" fmla="*/ 0 w 3594100"/>
                <a:gd name="connsiteY6" fmla="*/ 1529286 h 1615968"/>
                <a:gd name="connsiteX7" fmla="*/ 0 w 3594100"/>
                <a:gd name="connsiteY7" fmla="*/ 305864 h 1615968"/>
                <a:gd name="connsiteX0" fmla="*/ 6350 w 3600450"/>
                <a:gd name="connsiteY0" fmla="*/ 305864 h 1615968"/>
                <a:gd name="connsiteX1" fmla="*/ 312214 w 3600450"/>
                <a:gd name="connsiteY1" fmla="*/ 0 h 1615968"/>
                <a:gd name="connsiteX2" fmla="*/ 3294586 w 3600450"/>
                <a:gd name="connsiteY2" fmla="*/ 0 h 1615968"/>
                <a:gd name="connsiteX3" fmla="*/ 3600450 w 3600450"/>
                <a:gd name="connsiteY3" fmla="*/ 305864 h 1615968"/>
                <a:gd name="connsiteX4" fmla="*/ 3594100 w 3600450"/>
                <a:gd name="connsiteY4" fmla="*/ 1397000 h 1615968"/>
                <a:gd name="connsiteX5" fmla="*/ 3600450 w 3600450"/>
                <a:gd name="connsiteY5" fmla="*/ 1529286 h 1615968"/>
                <a:gd name="connsiteX6" fmla="*/ 6350 w 3600450"/>
                <a:gd name="connsiteY6" fmla="*/ 1529286 h 1615968"/>
                <a:gd name="connsiteX7" fmla="*/ 0 w 3600450"/>
                <a:gd name="connsiteY7" fmla="*/ 1384300 h 1615968"/>
                <a:gd name="connsiteX8" fmla="*/ 6350 w 3600450"/>
                <a:gd name="connsiteY8" fmla="*/ 305864 h 1615968"/>
                <a:gd name="connsiteX0" fmla="*/ 6350 w 3600450"/>
                <a:gd name="connsiteY0" fmla="*/ 305864 h 1536255"/>
                <a:gd name="connsiteX1" fmla="*/ 312214 w 3600450"/>
                <a:gd name="connsiteY1" fmla="*/ 0 h 1536255"/>
                <a:gd name="connsiteX2" fmla="*/ 3294586 w 3600450"/>
                <a:gd name="connsiteY2" fmla="*/ 0 h 1536255"/>
                <a:gd name="connsiteX3" fmla="*/ 3600450 w 3600450"/>
                <a:gd name="connsiteY3" fmla="*/ 305864 h 1536255"/>
                <a:gd name="connsiteX4" fmla="*/ 3594100 w 3600450"/>
                <a:gd name="connsiteY4" fmla="*/ 1397000 h 1536255"/>
                <a:gd name="connsiteX5" fmla="*/ 3600450 w 3600450"/>
                <a:gd name="connsiteY5" fmla="*/ 1529286 h 1536255"/>
                <a:gd name="connsiteX6" fmla="*/ 0 w 3600450"/>
                <a:gd name="connsiteY6" fmla="*/ 1384300 h 1536255"/>
                <a:gd name="connsiteX7" fmla="*/ 6350 w 3600450"/>
                <a:gd name="connsiteY7" fmla="*/ 305864 h 1536255"/>
                <a:gd name="connsiteX0" fmla="*/ 6350 w 3600450"/>
                <a:gd name="connsiteY0" fmla="*/ 305864 h 1397000"/>
                <a:gd name="connsiteX1" fmla="*/ 312214 w 3600450"/>
                <a:gd name="connsiteY1" fmla="*/ 0 h 1397000"/>
                <a:gd name="connsiteX2" fmla="*/ 3294586 w 3600450"/>
                <a:gd name="connsiteY2" fmla="*/ 0 h 1397000"/>
                <a:gd name="connsiteX3" fmla="*/ 3600450 w 3600450"/>
                <a:gd name="connsiteY3" fmla="*/ 305864 h 1397000"/>
                <a:gd name="connsiteX4" fmla="*/ 3594100 w 3600450"/>
                <a:gd name="connsiteY4" fmla="*/ 1397000 h 1397000"/>
                <a:gd name="connsiteX5" fmla="*/ 0 w 3600450"/>
                <a:gd name="connsiteY5" fmla="*/ 1384300 h 1397000"/>
                <a:gd name="connsiteX6" fmla="*/ 6350 w 3600450"/>
                <a:gd name="connsiteY6" fmla="*/ 305864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50" h="139700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a:p>
          </p:txBody>
        </p:sp>
        <p:pic>
          <p:nvPicPr>
            <p:cNvPr id="5" name="Imagem 4"/>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9576921" y="9160670"/>
              <a:ext cx="1100605" cy="877045"/>
            </a:xfrm>
            <a:prstGeom prst="rect">
              <a:avLst/>
            </a:prstGeom>
          </p:spPr>
        </p:pic>
        <p:pic>
          <p:nvPicPr>
            <p:cNvPr id="6" name="Imagem 5"/>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7769906" y="9286597"/>
              <a:ext cx="1421719" cy="602845"/>
            </a:xfrm>
            <a:prstGeom prst="rect">
              <a:avLst/>
            </a:prstGeom>
          </p:spPr>
        </p:pic>
      </p:grpSp>
    </p:spTree>
    <p:extLst>
      <p:ext uri="{BB962C8B-B14F-4D97-AF65-F5344CB8AC3E}">
        <p14:creationId xmlns:p14="http://schemas.microsoft.com/office/powerpoint/2010/main" val="287967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sp>
        <p:nvSpPr>
          <p:cNvPr id="3" name="Retângulo de cantos arredondados 2"/>
          <p:cNvSpPr/>
          <p:nvPr userDrawn="1"/>
        </p:nvSpPr>
        <p:spPr>
          <a:xfrm>
            <a:off x="205340" y="218173"/>
            <a:ext cx="11704320" cy="63655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12" name="Google Shape;12;p2"/>
          <p:cNvSpPr txBox="1"/>
          <p:nvPr/>
        </p:nvSpPr>
        <p:spPr>
          <a:xfrm>
            <a:off x="1807533" y="992767"/>
            <a:ext cx="8348800" cy="31940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None/>
            </a:pPr>
            <a:endParaRPr sz="6400" b="1">
              <a:solidFill>
                <a:srgbClr val="27316F"/>
              </a:solidFill>
              <a:latin typeface="Montserrat"/>
              <a:ea typeface="Montserrat"/>
              <a:cs typeface="Montserrat"/>
              <a:sym typeface="Montserrat"/>
            </a:endParaRPr>
          </a:p>
        </p:txBody>
      </p:sp>
      <p:sp>
        <p:nvSpPr>
          <p:cNvPr id="13" name="Google Shape;13;p2"/>
          <p:cNvSpPr txBox="1"/>
          <p:nvPr/>
        </p:nvSpPr>
        <p:spPr>
          <a:xfrm>
            <a:off x="1807533" y="4529167"/>
            <a:ext cx="5398000" cy="7144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endParaRPr sz="2400">
              <a:solidFill>
                <a:srgbClr val="27316F"/>
              </a:solidFill>
              <a:latin typeface="Montserrat"/>
              <a:ea typeface="Montserrat"/>
              <a:cs typeface="Montserrat"/>
              <a:sym typeface="Montserrat"/>
            </a:endParaRPr>
          </a:p>
        </p:txBody>
      </p:sp>
      <p:sp>
        <p:nvSpPr>
          <p:cNvPr id="14" name="Google Shape;14;p2"/>
          <p:cNvSpPr txBox="1"/>
          <p:nvPr/>
        </p:nvSpPr>
        <p:spPr>
          <a:xfrm>
            <a:off x="1440000" y="3778833"/>
            <a:ext cx="9120000" cy="19812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endParaRPr sz="2400">
              <a:solidFill>
                <a:srgbClr val="27316F"/>
              </a:solidFill>
              <a:latin typeface="Montserrat"/>
              <a:ea typeface="Montserrat"/>
              <a:cs typeface="Montserrat"/>
              <a:sym typeface="Montserrat"/>
            </a:endParaRPr>
          </a:p>
        </p:txBody>
      </p:sp>
      <p:sp>
        <p:nvSpPr>
          <p:cNvPr id="15" name="Google Shape;15;p2"/>
          <p:cNvSpPr txBox="1">
            <a:spLocks noGrp="1"/>
          </p:cNvSpPr>
          <p:nvPr>
            <p:ph type="title"/>
          </p:nvPr>
        </p:nvSpPr>
        <p:spPr>
          <a:xfrm>
            <a:off x="4391854" y="1201184"/>
            <a:ext cx="7366673" cy="181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6400">
                <a:solidFill>
                  <a:schemeClr val="accent1"/>
                </a:solidFill>
              </a:defRPr>
            </a:lvl1pPr>
            <a:lvl2pPr lvl="1">
              <a:lnSpc>
                <a:spcPct val="100000"/>
              </a:lnSpc>
              <a:spcBef>
                <a:spcPts val="0"/>
              </a:spcBef>
              <a:spcAft>
                <a:spcPts val="0"/>
              </a:spcAft>
              <a:buNone/>
              <a:defRPr sz="8000"/>
            </a:lvl2pPr>
            <a:lvl3pPr lvl="2">
              <a:lnSpc>
                <a:spcPct val="100000"/>
              </a:lnSpc>
              <a:spcBef>
                <a:spcPts val="0"/>
              </a:spcBef>
              <a:spcAft>
                <a:spcPts val="0"/>
              </a:spcAft>
              <a:buNone/>
              <a:defRPr sz="8000"/>
            </a:lvl3pPr>
            <a:lvl4pPr lvl="3">
              <a:lnSpc>
                <a:spcPct val="100000"/>
              </a:lnSpc>
              <a:spcBef>
                <a:spcPts val="0"/>
              </a:spcBef>
              <a:spcAft>
                <a:spcPts val="0"/>
              </a:spcAft>
              <a:buNone/>
              <a:defRPr sz="8000"/>
            </a:lvl4pPr>
            <a:lvl5pPr lvl="4">
              <a:lnSpc>
                <a:spcPct val="100000"/>
              </a:lnSpc>
              <a:spcBef>
                <a:spcPts val="0"/>
              </a:spcBef>
              <a:spcAft>
                <a:spcPts val="0"/>
              </a:spcAft>
              <a:buNone/>
              <a:defRPr sz="8000"/>
            </a:lvl5pPr>
            <a:lvl6pPr lvl="5">
              <a:lnSpc>
                <a:spcPct val="100000"/>
              </a:lnSpc>
              <a:spcBef>
                <a:spcPts val="0"/>
              </a:spcBef>
              <a:spcAft>
                <a:spcPts val="0"/>
              </a:spcAft>
              <a:buNone/>
              <a:defRPr sz="8000"/>
            </a:lvl6pPr>
            <a:lvl7pPr lvl="6">
              <a:lnSpc>
                <a:spcPct val="100000"/>
              </a:lnSpc>
              <a:spcBef>
                <a:spcPts val="0"/>
              </a:spcBef>
              <a:spcAft>
                <a:spcPts val="0"/>
              </a:spcAft>
              <a:buNone/>
              <a:defRPr sz="8000"/>
            </a:lvl7pPr>
            <a:lvl8pPr lvl="7">
              <a:lnSpc>
                <a:spcPct val="100000"/>
              </a:lnSpc>
              <a:spcBef>
                <a:spcPts val="0"/>
              </a:spcBef>
              <a:spcAft>
                <a:spcPts val="0"/>
              </a:spcAft>
              <a:buNone/>
              <a:defRPr sz="8000"/>
            </a:lvl8pPr>
            <a:lvl9pPr lvl="8">
              <a:lnSpc>
                <a:spcPct val="100000"/>
              </a:lnSpc>
              <a:spcBef>
                <a:spcPts val="0"/>
              </a:spcBef>
              <a:spcAft>
                <a:spcPts val="0"/>
              </a:spcAft>
              <a:buNone/>
              <a:defRPr sz="8000"/>
            </a:lvl9pPr>
          </a:lstStyle>
          <a:p>
            <a:endParaRPr dirty="0"/>
          </a:p>
        </p:txBody>
      </p:sp>
      <p:sp>
        <p:nvSpPr>
          <p:cNvPr id="16" name="Google Shape;16;p2"/>
          <p:cNvSpPr txBox="1">
            <a:spLocks noGrp="1"/>
          </p:cNvSpPr>
          <p:nvPr>
            <p:ph type="subTitle" idx="1"/>
          </p:nvPr>
        </p:nvSpPr>
        <p:spPr>
          <a:xfrm>
            <a:off x="5829133" y="4147396"/>
            <a:ext cx="5098400" cy="82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667"/>
            </a:lvl1pPr>
            <a:lvl2pPr lvl="1">
              <a:lnSpc>
                <a:spcPct val="100000"/>
              </a:lnSpc>
              <a:spcBef>
                <a:spcPts val="0"/>
              </a:spcBef>
              <a:spcAft>
                <a:spcPts val="0"/>
              </a:spcAft>
              <a:buNone/>
              <a:defRPr sz="2667"/>
            </a:lvl2pPr>
            <a:lvl3pPr lvl="2">
              <a:lnSpc>
                <a:spcPct val="100000"/>
              </a:lnSpc>
              <a:spcBef>
                <a:spcPts val="0"/>
              </a:spcBef>
              <a:spcAft>
                <a:spcPts val="0"/>
              </a:spcAft>
              <a:buNone/>
              <a:defRPr sz="2667"/>
            </a:lvl3pPr>
            <a:lvl4pPr lvl="3">
              <a:lnSpc>
                <a:spcPct val="100000"/>
              </a:lnSpc>
              <a:spcBef>
                <a:spcPts val="0"/>
              </a:spcBef>
              <a:spcAft>
                <a:spcPts val="0"/>
              </a:spcAft>
              <a:buNone/>
              <a:defRPr sz="2667"/>
            </a:lvl4pPr>
            <a:lvl5pPr lvl="4">
              <a:lnSpc>
                <a:spcPct val="100000"/>
              </a:lnSpc>
              <a:spcBef>
                <a:spcPts val="0"/>
              </a:spcBef>
              <a:spcAft>
                <a:spcPts val="0"/>
              </a:spcAft>
              <a:buNone/>
              <a:defRPr sz="2667"/>
            </a:lvl5pPr>
            <a:lvl6pPr lvl="5">
              <a:lnSpc>
                <a:spcPct val="100000"/>
              </a:lnSpc>
              <a:spcBef>
                <a:spcPts val="0"/>
              </a:spcBef>
              <a:spcAft>
                <a:spcPts val="0"/>
              </a:spcAft>
              <a:buNone/>
              <a:defRPr sz="2667"/>
            </a:lvl6pPr>
            <a:lvl7pPr lvl="6">
              <a:lnSpc>
                <a:spcPct val="100000"/>
              </a:lnSpc>
              <a:spcBef>
                <a:spcPts val="0"/>
              </a:spcBef>
              <a:spcAft>
                <a:spcPts val="0"/>
              </a:spcAft>
              <a:buNone/>
              <a:defRPr sz="2667"/>
            </a:lvl7pPr>
            <a:lvl8pPr lvl="7">
              <a:lnSpc>
                <a:spcPct val="100000"/>
              </a:lnSpc>
              <a:spcBef>
                <a:spcPts val="0"/>
              </a:spcBef>
              <a:spcAft>
                <a:spcPts val="0"/>
              </a:spcAft>
              <a:buNone/>
              <a:defRPr sz="2667"/>
            </a:lvl8pPr>
            <a:lvl9pPr lvl="8">
              <a:lnSpc>
                <a:spcPct val="100000"/>
              </a:lnSpc>
              <a:spcBef>
                <a:spcPts val="0"/>
              </a:spcBef>
              <a:spcAft>
                <a:spcPts val="0"/>
              </a:spcAft>
              <a:buNone/>
              <a:defRPr sz="2667"/>
            </a:lvl9pPr>
          </a:lstStyle>
          <a:p>
            <a:endParaRPr dirty="0"/>
          </a:p>
        </p:txBody>
      </p:sp>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894" y="1433017"/>
            <a:ext cx="4150303" cy="3810551"/>
          </a:xfrm>
          <a:prstGeom prst="rect">
            <a:avLst/>
          </a:prstGeom>
        </p:spPr>
      </p:pic>
    </p:spTree>
    <p:extLst>
      <p:ext uri="{BB962C8B-B14F-4D97-AF65-F5344CB8AC3E}">
        <p14:creationId xmlns:p14="http://schemas.microsoft.com/office/powerpoint/2010/main" val="18148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
        <p:cNvGrpSpPr/>
        <p:nvPr/>
      </p:nvGrpSpPr>
      <p:grpSpPr>
        <a:xfrm>
          <a:off x="0" y="0"/>
          <a:ext cx="0" cy="0"/>
          <a:chOff x="0" y="0"/>
          <a:chExt cx="0" cy="0"/>
        </a:xfrm>
      </p:grpSpPr>
      <p:sp>
        <p:nvSpPr>
          <p:cNvPr id="59" name="Google Shape;59;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solidFill>
                <a:schemeClr val="dk1"/>
              </a:solidFill>
            </a:endParaRPr>
          </a:p>
        </p:txBody>
      </p:sp>
      <p:sp>
        <p:nvSpPr>
          <p:cNvPr id="60" name="Google Shape;60;p9"/>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333">
                <a:solidFill>
                  <a:srgbClr val="595959"/>
                </a:solidFill>
              </a:rPr>
              <a:pPr marL="0" lvl="0" indent="0" algn="r" rtl="0">
                <a:spcBef>
                  <a:spcPts val="0"/>
                </a:spcBef>
                <a:spcAft>
                  <a:spcPts val="0"/>
                </a:spcAft>
                <a:buNone/>
              </a:pPr>
              <a:t>‹nº›</a:t>
            </a:fld>
            <a:endParaRPr sz="1333">
              <a:solidFill>
                <a:schemeClr val="dk2"/>
              </a:solidFill>
            </a:endParaRPr>
          </a:p>
        </p:txBody>
      </p:sp>
      <p:sp>
        <p:nvSpPr>
          <p:cNvPr id="61" name="Google Shape;61;p9"/>
          <p:cNvSpPr/>
          <p:nvPr/>
        </p:nvSpPr>
        <p:spPr>
          <a:xfrm rot="-900094">
            <a:off x="5064508" y="5824904"/>
            <a:ext cx="2378253" cy="2378640"/>
          </a:xfrm>
          <a:prstGeom prst="blockArc">
            <a:avLst>
              <a:gd name="adj1" fmla="val 12085351"/>
              <a:gd name="adj2" fmla="val 16819483"/>
              <a:gd name="adj3" fmla="val 1755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p:nvPr/>
        </p:nvSpPr>
        <p:spPr>
          <a:xfrm>
            <a:off x="6096000" y="-98567"/>
            <a:ext cx="6096000" cy="7078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63" name="Google Shape;63;p9"/>
          <p:cNvSpPr txBox="1"/>
          <p:nvPr/>
        </p:nvSpPr>
        <p:spPr>
          <a:xfrm>
            <a:off x="7064400" y="3422767"/>
            <a:ext cx="41592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None/>
            </a:pPr>
            <a:endParaRPr sz="3200" b="1">
              <a:solidFill>
                <a:srgbClr val="27316F"/>
              </a:solidFill>
              <a:latin typeface="Montserrat"/>
              <a:ea typeface="Montserrat"/>
              <a:cs typeface="Montserrat"/>
              <a:sym typeface="Montserrat"/>
            </a:endParaRPr>
          </a:p>
        </p:txBody>
      </p:sp>
      <p:sp>
        <p:nvSpPr>
          <p:cNvPr id="64" name="Google Shape;64;p9"/>
          <p:cNvSpPr txBox="1"/>
          <p:nvPr/>
        </p:nvSpPr>
        <p:spPr>
          <a:xfrm>
            <a:off x="7064400" y="5399167"/>
            <a:ext cx="4159200" cy="16468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endParaRPr sz="2400">
              <a:solidFill>
                <a:srgbClr val="27316F"/>
              </a:solidFill>
              <a:latin typeface="Montserrat"/>
              <a:ea typeface="Montserrat"/>
              <a:cs typeface="Montserrat"/>
              <a:sym typeface="Montserrat"/>
            </a:endParaRPr>
          </a:p>
        </p:txBody>
      </p:sp>
      <p:sp>
        <p:nvSpPr>
          <p:cNvPr id="65" name="Google Shape;65;p9"/>
          <p:cNvSpPr txBox="1"/>
          <p:nvPr/>
        </p:nvSpPr>
        <p:spPr>
          <a:xfrm>
            <a:off x="6944967" y="5399167"/>
            <a:ext cx="4159200" cy="16468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66" name="Google Shape;66;p9"/>
          <p:cNvSpPr txBox="1"/>
          <p:nvPr/>
        </p:nvSpPr>
        <p:spPr>
          <a:xfrm>
            <a:off x="7183800" y="4398767"/>
            <a:ext cx="4159200" cy="1000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endParaRPr sz="3200" b="1">
              <a:solidFill>
                <a:srgbClr val="FFFFFF"/>
              </a:solidFill>
              <a:latin typeface="Montserrat"/>
              <a:ea typeface="Montserrat"/>
              <a:cs typeface="Montserrat"/>
              <a:sym typeface="Montserrat"/>
            </a:endParaRPr>
          </a:p>
        </p:txBody>
      </p:sp>
      <p:sp>
        <p:nvSpPr>
          <p:cNvPr id="67" name="Google Shape;67;p9"/>
          <p:cNvSpPr txBox="1">
            <a:spLocks noGrp="1"/>
          </p:cNvSpPr>
          <p:nvPr>
            <p:ph type="subTitle" idx="1"/>
          </p:nvPr>
        </p:nvSpPr>
        <p:spPr>
          <a:xfrm>
            <a:off x="6695033" y="1080000"/>
            <a:ext cx="4732800" cy="514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
        <p:nvSpPr>
          <p:cNvPr id="68" name="Google Shape;68;p9"/>
          <p:cNvSpPr txBox="1">
            <a:spLocks noGrp="1"/>
          </p:cNvSpPr>
          <p:nvPr>
            <p:ph type="title"/>
          </p:nvPr>
        </p:nvSpPr>
        <p:spPr>
          <a:xfrm>
            <a:off x="803200" y="1150467"/>
            <a:ext cx="4732800" cy="42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4800">
                <a:solidFill>
                  <a:schemeClr val="accent1"/>
                </a:solidFill>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76540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117217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2"/>
        </a:solidFill>
        <a:effectLst/>
      </p:bgPr>
    </p:bg>
    <p:spTree>
      <p:nvGrpSpPr>
        <p:cNvPr id="1" name="Shape 457"/>
        <p:cNvGrpSpPr/>
        <p:nvPr/>
      </p:nvGrpSpPr>
      <p:grpSpPr>
        <a:xfrm>
          <a:off x="0" y="0"/>
          <a:ext cx="0" cy="0"/>
          <a:chOff x="0" y="0"/>
          <a:chExt cx="0" cy="0"/>
        </a:xfrm>
      </p:grpSpPr>
    </p:spTree>
    <p:extLst>
      <p:ext uri="{BB962C8B-B14F-4D97-AF65-F5344CB8AC3E}">
        <p14:creationId xmlns:p14="http://schemas.microsoft.com/office/powerpoint/2010/main" val="90673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0A162-EA32-E7F5-A7AB-7AEA9556C51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DCB489-3285-4775-CBB8-FF4868CFDB4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E2A65A-0589-0D92-2141-9DEDA6A4502A}"/>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5" name="Espaço Reservado para Rodapé 4">
            <a:extLst>
              <a:ext uri="{FF2B5EF4-FFF2-40B4-BE49-F238E27FC236}">
                <a16:creationId xmlns:a16="http://schemas.microsoft.com/office/drawing/2014/main" id="{12435ADF-6C97-C543-9ED2-CB3025B0A0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FFF9F3C-14D7-8EA0-DD46-6B9CA93A7516}"/>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3395606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4148D1-8483-148F-B0B0-D92C1CDE038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DDE31FC-483A-0100-EE0B-275A5E3244B5}"/>
              </a:ext>
            </a:extLst>
          </p:cNvPr>
          <p:cNvSpPr>
            <a:spLocks noGrp="1"/>
          </p:cNvSpPr>
          <p:nvPr>
            <p:ph type="dt" sz="half" idx="10"/>
          </p:nvPr>
        </p:nvSpPr>
        <p:spPr/>
        <p:txBody>
          <a:bodyPr/>
          <a:lstStyle/>
          <a:p>
            <a:fld id="{367932D2-7D15-4965-85CF-0C062D48C126}" type="datetimeFigureOut">
              <a:rPr lang="pt-BR" smtClean="0"/>
              <a:t>31/05/2024</a:t>
            </a:fld>
            <a:endParaRPr lang="pt-BR"/>
          </a:p>
        </p:txBody>
      </p:sp>
      <p:sp>
        <p:nvSpPr>
          <p:cNvPr id="4" name="Espaço Reservado para Rodapé 3">
            <a:extLst>
              <a:ext uri="{FF2B5EF4-FFF2-40B4-BE49-F238E27FC236}">
                <a16:creationId xmlns:a16="http://schemas.microsoft.com/office/drawing/2014/main" id="{D2A1B33A-64A9-C940-44C4-78555232FB2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A34DF33-FEAC-656F-23EB-43AB5E8631FB}"/>
              </a:ext>
            </a:extLst>
          </p:cNvPr>
          <p:cNvSpPr>
            <a:spLocks noGrp="1"/>
          </p:cNvSpPr>
          <p:nvPr>
            <p:ph type="sldNum" sz="quarter" idx="12"/>
          </p:nvPr>
        </p:nvSpPr>
        <p:spPr/>
        <p:txBody>
          <a:bodyPr/>
          <a:lstStyle/>
          <a:p>
            <a:fld id="{09A00955-FC78-4AFF-83E2-464284FB06DB}" type="slidenum">
              <a:rPr lang="pt-BR" smtClean="0"/>
              <a:t>‹nº›</a:t>
            </a:fld>
            <a:endParaRPr lang="pt-BR"/>
          </a:p>
        </p:txBody>
      </p:sp>
    </p:spTree>
    <p:extLst>
      <p:ext uri="{BB962C8B-B14F-4D97-AF65-F5344CB8AC3E}">
        <p14:creationId xmlns:p14="http://schemas.microsoft.com/office/powerpoint/2010/main" val="150210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64383-E5CB-2319-310C-6EE6EC5CC86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46F6399-EAE7-FC78-5EF7-84F7ED1FA7F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9960C8C-4C45-B40A-DD93-EC9692CE58F7}"/>
              </a:ext>
            </a:extLst>
          </p:cNvPr>
          <p:cNvSpPr>
            <a:spLocks noGrp="1"/>
          </p:cNvSpPr>
          <p:nvPr>
            <p:ph type="dt" sz="half" idx="10"/>
          </p:nvPr>
        </p:nvSpPr>
        <p:spPr/>
        <p:txBody>
          <a:bodyPr/>
          <a:lstStyle/>
          <a:p>
            <a:fld id="{367932D2-7D15-4965-85CF-0C062D48C126}" type="datetimeFigureOut">
              <a:rPr lang="pt-BR" smtClean="0"/>
              <a:t>31/05/2024</a:t>
            </a:fld>
            <a:endParaRPr lang="pt-BR"/>
          </a:p>
        </p:txBody>
      </p:sp>
      <p:sp>
        <p:nvSpPr>
          <p:cNvPr id="5" name="Espaço Reservado para Rodapé 4">
            <a:extLst>
              <a:ext uri="{FF2B5EF4-FFF2-40B4-BE49-F238E27FC236}">
                <a16:creationId xmlns:a16="http://schemas.microsoft.com/office/drawing/2014/main" id="{C64FCA07-F9C0-3B34-4E13-D8684E99889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0A8366-AB33-65EC-247F-34D49252C300}"/>
              </a:ext>
            </a:extLst>
          </p:cNvPr>
          <p:cNvSpPr>
            <a:spLocks noGrp="1"/>
          </p:cNvSpPr>
          <p:nvPr>
            <p:ph type="sldNum" sz="quarter" idx="12"/>
          </p:nvPr>
        </p:nvSpPr>
        <p:spPr/>
        <p:txBody>
          <a:bodyPr/>
          <a:lstStyle/>
          <a:p>
            <a:fld id="{09A00955-FC78-4AFF-83E2-464284FB06DB}" type="slidenum">
              <a:rPr lang="pt-BR" smtClean="0"/>
              <a:t>‹nº›</a:t>
            </a:fld>
            <a:endParaRPr lang="pt-BR"/>
          </a:p>
        </p:txBody>
      </p:sp>
    </p:spTree>
    <p:extLst>
      <p:ext uri="{BB962C8B-B14F-4D97-AF65-F5344CB8AC3E}">
        <p14:creationId xmlns:p14="http://schemas.microsoft.com/office/powerpoint/2010/main" val="126701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2439A-8804-FD04-B070-DE6DDFFE91E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672FC20-EF37-2EB9-814B-1DBF835EC5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E4D7241-FAD3-3059-A3ED-101338DDD66C}"/>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5" name="Espaço Reservado para Rodapé 4">
            <a:extLst>
              <a:ext uri="{FF2B5EF4-FFF2-40B4-BE49-F238E27FC236}">
                <a16:creationId xmlns:a16="http://schemas.microsoft.com/office/drawing/2014/main" id="{42A4CB28-68B9-DF38-F4E6-916F6A30B3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E9C6099-49E0-9175-FFC2-B098337F2EB1}"/>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65704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3204D-1595-01DE-6664-6F765A03C4D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A29B328-07ED-91F1-0A3B-946E6F53DCC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B43050A-A68B-20F7-F526-EA68BC230B6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8E64A0B-FE42-3328-58AE-613AA44A0E6B}"/>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6" name="Espaço Reservado para Rodapé 5">
            <a:extLst>
              <a:ext uri="{FF2B5EF4-FFF2-40B4-BE49-F238E27FC236}">
                <a16:creationId xmlns:a16="http://schemas.microsoft.com/office/drawing/2014/main" id="{5915598A-248E-6BE6-040A-F4E5365987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006818A-55E8-E4EC-3896-A2B83AD0F89F}"/>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141410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2F7FB-CC0E-49AD-BD3A-D3E85AF3D6C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953F60-487A-33C8-FAB9-41728FA6A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7EA66DB-31D8-451B-AEDD-529F417F493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027A09A-C7F6-4A74-C508-9359C627E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60431D0-7B18-B078-8248-4F85CC829C4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FE01F9B-3E66-7EBA-A710-32F5E2847A47}"/>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8" name="Espaço Reservado para Rodapé 7">
            <a:extLst>
              <a:ext uri="{FF2B5EF4-FFF2-40B4-BE49-F238E27FC236}">
                <a16:creationId xmlns:a16="http://schemas.microsoft.com/office/drawing/2014/main" id="{839581B4-8A5E-A300-72DB-D8519D4212A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BAB0D68-60AE-D4AE-A263-782B3C43D06C}"/>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258306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CD99B-CBA7-0EC4-9FB6-224BA65ED4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DB28C11-5812-C57D-CC21-B564D2139B48}"/>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4" name="Espaço Reservado para Rodapé 3">
            <a:extLst>
              <a:ext uri="{FF2B5EF4-FFF2-40B4-BE49-F238E27FC236}">
                <a16:creationId xmlns:a16="http://schemas.microsoft.com/office/drawing/2014/main" id="{78F1FCCF-C5DC-6A43-F64F-EEA75ECCBEC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516B53C-9770-06D1-E032-1696BA1CC8D2}"/>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31313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1245EFF-869A-CBCE-86C7-0DE7C3AE5E11}"/>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3" name="Espaço Reservado para Rodapé 2">
            <a:extLst>
              <a:ext uri="{FF2B5EF4-FFF2-40B4-BE49-F238E27FC236}">
                <a16:creationId xmlns:a16="http://schemas.microsoft.com/office/drawing/2014/main" id="{FD89CEA8-436A-4E2C-9C6E-EB50DDEF11A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E871FB9-5973-C81F-909C-4B819F061C68}"/>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132791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D5B61-9C6F-C376-E30E-B6840DA3D18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314A7EA-CACB-DE72-9BEC-BCB20905D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C766C73-508D-5330-EC38-D91483814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096926E-F447-3F68-CE08-D8A9647CABC8}"/>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6" name="Espaço Reservado para Rodapé 5">
            <a:extLst>
              <a:ext uri="{FF2B5EF4-FFF2-40B4-BE49-F238E27FC236}">
                <a16:creationId xmlns:a16="http://schemas.microsoft.com/office/drawing/2014/main" id="{C8A55F5B-8F8C-D735-9DA3-1365860A712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41FEBE-CE7C-5CE2-A1C5-2F56DBB1049C}"/>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380258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BBB43-A731-E143-87D0-2B79BD83CB9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5872CBD-738D-38BF-AF48-D8537A48D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DB45A54-4B82-86CE-5244-E3DD7B926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9615D95-D305-B327-F116-25D88C964979}"/>
              </a:ext>
            </a:extLst>
          </p:cNvPr>
          <p:cNvSpPr>
            <a:spLocks noGrp="1"/>
          </p:cNvSpPr>
          <p:nvPr>
            <p:ph type="dt" sz="half" idx="10"/>
          </p:nvPr>
        </p:nvSpPr>
        <p:spPr/>
        <p:txBody>
          <a:bodyPr/>
          <a:lstStyle/>
          <a:p>
            <a:fld id="{D8CD2B95-AD1E-4A43-8CDC-8227E2BE4184}" type="datetimeFigureOut">
              <a:rPr lang="pt-BR" smtClean="0"/>
              <a:t>31/05/2024</a:t>
            </a:fld>
            <a:endParaRPr lang="pt-BR"/>
          </a:p>
        </p:txBody>
      </p:sp>
      <p:sp>
        <p:nvSpPr>
          <p:cNvPr id="6" name="Espaço Reservado para Rodapé 5">
            <a:extLst>
              <a:ext uri="{FF2B5EF4-FFF2-40B4-BE49-F238E27FC236}">
                <a16:creationId xmlns:a16="http://schemas.microsoft.com/office/drawing/2014/main" id="{717C7146-7AF3-BC8F-1BDD-EA6BEA064EF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2C51733-E44E-793E-81E1-B179AA3912C9}"/>
              </a:ext>
            </a:extLst>
          </p:cNvPr>
          <p:cNvSpPr>
            <a:spLocks noGrp="1"/>
          </p:cNvSpPr>
          <p:nvPr>
            <p:ph type="sldNum" sz="quarter" idx="12"/>
          </p:nvPr>
        </p:nvSpPr>
        <p:spPr/>
        <p:txBody>
          <a:bodyPr/>
          <a:lstStyle/>
          <a:p>
            <a:fld id="{F539E9B5-DE74-46B2-A601-13B08D4D8B62}" type="slidenum">
              <a:rPr lang="pt-BR" smtClean="0"/>
              <a:t>‹nº›</a:t>
            </a:fld>
            <a:endParaRPr lang="pt-BR"/>
          </a:p>
        </p:txBody>
      </p:sp>
    </p:spTree>
    <p:extLst>
      <p:ext uri="{BB962C8B-B14F-4D97-AF65-F5344CB8AC3E}">
        <p14:creationId xmlns:p14="http://schemas.microsoft.com/office/powerpoint/2010/main" val="25098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B799BBD-C8A4-609E-2376-C44B90F9D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4D800C0-33E1-7B90-8DF9-055287FC0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60492D-841C-22D9-3CFB-722914759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D2B95-AD1E-4A43-8CDC-8227E2BE4184}" type="datetimeFigureOut">
              <a:rPr lang="pt-BR" smtClean="0"/>
              <a:t>31/05/2024</a:t>
            </a:fld>
            <a:endParaRPr lang="pt-BR"/>
          </a:p>
        </p:txBody>
      </p:sp>
      <p:sp>
        <p:nvSpPr>
          <p:cNvPr id="5" name="Espaço Reservado para Rodapé 4">
            <a:extLst>
              <a:ext uri="{FF2B5EF4-FFF2-40B4-BE49-F238E27FC236}">
                <a16:creationId xmlns:a16="http://schemas.microsoft.com/office/drawing/2014/main" id="{B0ACA8E7-B5D7-15AF-3BC9-A99473CCD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63D9706-3991-6DCC-A550-79958CC51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9E9B5-DE74-46B2-A601-13B08D4D8B62}" type="slidenum">
              <a:rPr lang="pt-BR" smtClean="0"/>
              <a:t>‹nº›</a:t>
            </a:fld>
            <a:endParaRPr lang="pt-BR"/>
          </a:p>
        </p:txBody>
      </p:sp>
    </p:spTree>
    <p:extLst>
      <p:ext uri="{BB962C8B-B14F-4D97-AF65-F5344CB8AC3E}">
        <p14:creationId xmlns:p14="http://schemas.microsoft.com/office/powerpoint/2010/main" val="338033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Montserrat"/>
              <a:buNone/>
              <a:defRPr sz="3000" b="1">
                <a:solidFill>
                  <a:schemeClr val="l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18935640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customXml" Target="../../customXml/item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6.png"/><Relationship Id="rId7" Type="http://schemas.openxmlformats.org/officeDocument/2006/relationships/diagramColors" Target="../diagrams/colors1.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image" Target="../media/image47.png"/><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58.png"/><Relationship Id="rId14" Type="http://schemas.microsoft.com/office/2007/relationships/diagramDrawing" Target="../diagrams/drawing3.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customXml" Target="../../customXml/item10.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30256" y="2875421"/>
            <a:ext cx="7341303" cy="1880459"/>
          </a:xfrm>
        </p:spPr>
        <p:txBody>
          <a:bodyPr/>
          <a:lstStyle/>
          <a:p>
            <a:r>
              <a:rPr lang="pt-BR" sz="2800" dirty="0"/>
              <a:t>Biomarcadores emergentes em Carcinoma de pulmão não pequenas células</a:t>
            </a:r>
            <a:endParaRPr lang="pt-BR" sz="2700" dirty="0"/>
          </a:p>
        </p:txBody>
      </p:sp>
      <p:sp>
        <p:nvSpPr>
          <p:cNvPr id="3" name="Espaço Reservado para Texto 2"/>
          <p:cNvSpPr>
            <a:spLocks noGrp="1"/>
          </p:cNvSpPr>
          <p:nvPr>
            <p:ph type="body" sz="quarter" idx="10"/>
          </p:nvPr>
        </p:nvSpPr>
        <p:spPr/>
        <p:txBody>
          <a:bodyPr/>
          <a:lstStyle/>
          <a:p>
            <a:r>
              <a:rPr lang="pt-BR" dirty="0"/>
              <a:t>Ellen Caroline Toledo do Nascimento</a:t>
            </a:r>
          </a:p>
        </p:txBody>
      </p:sp>
      <p:sp>
        <p:nvSpPr>
          <p:cNvPr id="4" name="Espaço Reservado para Texto 3"/>
          <p:cNvSpPr>
            <a:spLocks noGrp="1"/>
          </p:cNvSpPr>
          <p:nvPr>
            <p:ph type="body" sz="quarter" idx="11"/>
          </p:nvPr>
        </p:nvSpPr>
        <p:spPr>
          <a:xfrm>
            <a:off x="1000361" y="5408243"/>
            <a:ext cx="5730875" cy="565648"/>
          </a:xfrm>
        </p:spPr>
        <p:txBody>
          <a:bodyPr/>
          <a:lstStyle/>
          <a:p>
            <a:r>
              <a:rPr lang="pt-BR" sz="1351" dirty="0"/>
              <a:t>Hospital das Clínicas e Instituto do Coração da Universidade de São Paulo</a:t>
            </a:r>
          </a:p>
          <a:p>
            <a:r>
              <a:rPr lang="pt-BR" sz="1351" dirty="0"/>
              <a:t>Rede </a:t>
            </a:r>
            <a:r>
              <a:rPr lang="pt-BR" sz="1351" dirty="0" err="1"/>
              <a:t>D’or</a:t>
            </a:r>
            <a:endParaRPr lang="pt-BR" sz="1351" dirty="0"/>
          </a:p>
        </p:txBody>
      </p:sp>
      <p:pic>
        <p:nvPicPr>
          <p:cNvPr id="5" name="Imagem 4"/>
          <p:cNvPicPr>
            <a:picLocks noChangeAspect="1"/>
          </p:cNvPicPr>
          <p:nvPr>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2030255" y="2566222"/>
            <a:ext cx="1760696" cy="162865"/>
          </a:xfrm>
          <a:prstGeom prst="rect">
            <a:avLst/>
          </a:prstGeom>
        </p:spPr>
      </p:pic>
      <p:pic>
        <p:nvPicPr>
          <p:cNvPr id="6" name="Imagem 5"/>
          <p:cNvPicPr>
            <a:picLocks noChangeAspect="1"/>
          </p:cNvPicPr>
          <p:nvPr>
            <p:custDataLst>
              <p:custData r:id="rId2"/>
            </p:custDataLst>
          </p:nvPr>
        </p:nvPicPr>
        <p:blipFill>
          <a:blip r:embed="rId4" cstate="print">
            <a:extLst>
              <a:ext uri="{28A0092B-C50C-407E-A947-70E740481C1C}">
                <a14:useLocalDpi xmlns:a14="http://schemas.microsoft.com/office/drawing/2010/main" val="0"/>
              </a:ext>
            </a:extLst>
          </a:blip>
          <a:stretch>
            <a:fillRect/>
          </a:stretch>
        </p:blipFill>
        <p:spPr>
          <a:xfrm flipV="1">
            <a:off x="2030255" y="4201812"/>
            <a:ext cx="1760696" cy="162865"/>
          </a:xfrm>
          <a:prstGeom prst="rect">
            <a:avLst/>
          </a:prstGeom>
        </p:spPr>
      </p:pic>
    </p:spTree>
    <p:extLst>
      <p:ext uri="{BB962C8B-B14F-4D97-AF65-F5344CB8AC3E}">
        <p14:creationId xmlns:p14="http://schemas.microsoft.com/office/powerpoint/2010/main" val="44363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m título-2-41.png">
            <a:extLst>
              <a:ext uri="{FF2B5EF4-FFF2-40B4-BE49-F238E27FC236}">
                <a16:creationId xmlns:a16="http://schemas.microsoft.com/office/drawing/2014/main" id="{94EE906E-409A-02D7-E11D-9E10A6FCC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3635"/>
            <a:ext cx="12192000" cy="438912"/>
          </a:xfrm>
          <a:prstGeom prst="rect">
            <a:avLst/>
          </a:prstGeom>
        </p:spPr>
      </p:pic>
      <p:pic>
        <p:nvPicPr>
          <p:cNvPr id="3" name="Picture 1" descr="Sem título-2-40.png">
            <a:extLst>
              <a:ext uri="{FF2B5EF4-FFF2-40B4-BE49-F238E27FC236}">
                <a16:creationId xmlns:a16="http://schemas.microsoft.com/office/drawing/2014/main" id="{AA6014F9-2D02-E008-434D-B2CB6BE52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7384"/>
            <a:ext cx="7955280" cy="438912"/>
          </a:xfrm>
          <a:prstGeom prst="rect">
            <a:avLst/>
          </a:prstGeom>
        </p:spPr>
      </p:pic>
      <p:pic>
        <p:nvPicPr>
          <p:cNvPr id="10" name="Picture 2">
            <a:extLst>
              <a:ext uri="{FF2B5EF4-FFF2-40B4-BE49-F238E27FC236}">
                <a16:creationId xmlns:a16="http://schemas.microsoft.com/office/drawing/2014/main" id="{437B4F7A-0FCD-3F13-22AB-E3FEF9E2B545}"/>
              </a:ext>
            </a:extLst>
          </p:cNvPr>
          <p:cNvPicPr>
            <a:picLocks noChangeAspect="1" noChangeArrowheads="1"/>
          </p:cNvPicPr>
          <p:nvPr/>
        </p:nvPicPr>
        <p:blipFill>
          <a:blip r:embed="rId4"/>
          <a:srcRect/>
          <a:stretch>
            <a:fillRect/>
          </a:stretch>
        </p:blipFill>
        <p:spPr bwMode="auto">
          <a:xfrm>
            <a:off x="690115" y="1388214"/>
            <a:ext cx="10494587" cy="1598989"/>
          </a:xfrm>
          <a:prstGeom prst="rect">
            <a:avLst/>
          </a:prstGeom>
          <a:noFill/>
          <a:ln w="9525">
            <a:noFill/>
            <a:miter lim="800000"/>
            <a:headEnd/>
            <a:tailEnd/>
          </a:ln>
          <a:effectLst/>
        </p:spPr>
      </p:pic>
      <p:sp>
        <p:nvSpPr>
          <p:cNvPr id="11" name="Retângulo 10">
            <a:extLst>
              <a:ext uri="{FF2B5EF4-FFF2-40B4-BE49-F238E27FC236}">
                <a16:creationId xmlns:a16="http://schemas.microsoft.com/office/drawing/2014/main" id="{7D1CB211-43BC-EE02-D7B6-915A5C0733AB}"/>
              </a:ext>
            </a:extLst>
          </p:cNvPr>
          <p:cNvSpPr/>
          <p:nvPr/>
        </p:nvSpPr>
        <p:spPr>
          <a:xfrm>
            <a:off x="10109653" y="6620497"/>
            <a:ext cx="2209271" cy="256545"/>
          </a:xfrm>
          <a:prstGeom prst="rect">
            <a:avLst/>
          </a:prstGeom>
        </p:spPr>
        <p:txBody>
          <a:bodyPr wrap="square">
            <a:spAutoFit/>
          </a:bodyPr>
          <a:lstStyle/>
          <a:p>
            <a:pPr defTabSz="1219170" hangingPunct="0">
              <a:buClr>
                <a:srgbClr val="000000"/>
              </a:buClr>
            </a:pPr>
            <a:r>
              <a:rPr lang="pt-BR" sz="1067" kern="0" dirty="0">
                <a:solidFill>
                  <a:srgbClr val="FFFFFF"/>
                </a:solidFill>
                <a:latin typeface="Calibri" pitchFamily="34" charset="0"/>
                <a:cs typeface="Calibri" pitchFamily="34" charset="0"/>
                <a:sym typeface="Helvetica"/>
              </a:rPr>
              <a:t>N </a:t>
            </a:r>
            <a:r>
              <a:rPr lang="pt-BR" sz="1067" kern="0" dirty="0" err="1">
                <a:solidFill>
                  <a:srgbClr val="FFFFFF"/>
                </a:solidFill>
                <a:latin typeface="Calibri" pitchFamily="34" charset="0"/>
                <a:cs typeface="Calibri" pitchFamily="34" charset="0"/>
                <a:sym typeface="Helvetica"/>
              </a:rPr>
              <a:t>Engl</a:t>
            </a:r>
            <a:r>
              <a:rPr lang="pt-BR" sz="1067" kern="0" dirty="0">
                <a:solidFill>
                  <a:srgbClr val="FFFFFF"/>
                </a:solidFill>
                <a:latin typeface="Calibri" pitchFamily="34" charset="0"/>
                <a:cs typeface="Calibri" pitchFamily="34" charset="0"/>
                <a:sym typeface="Helvetica"/>
              </a:rPr>
              <a:t> J </a:t>
            </a:r>
            <a:r>
              <a:rPr lang="pt-BR" sz="1067" kern="0" dirty="0" err="1">
                <a:solidFill>
                  <a:srgbClr val="FFFFFF"/>
                </a:solidFill>
                <a:latin typeface="Calibri" pitchFamily="34" charset="0"/>
                <a:cs typeface="Calibri" pitchFamily="34" charset="0"/>
                <a:sym typeface="Helvetica"/>
              </a:rPr>
              <a:t>Med</a:t>
            </a:r>
            <a:r>
              <a:rPr lang="pt-BR" sz="1067" kern="0" dirty="0">
                <a:solidFill>
                  <a:srgbClr val="FFFFFF"/>
                </a:solidFill>
                <a:latin typeface="Calibri" pitchFamily="34" charset="0"/>
                <a:cs typeface="Calibri" pitchFamily="34" charset="0"/>
                <a:sym typeface="Helvetica"/>
              </a:rPr>
              <a:t> 2022; 386:1973-1985.</a:t>
            </a:r>
          </a:p>
        </p:txBody>
      </p:sp>
      <p:sp>
        <p:nvSpPr>
          <p:cNvPr id="12" name="CaixaDeTexto 11">
            <a:extLst>
              <a:ext uri="{FF2B5EF4-FFF2-40B4-BE49-F238E27FC236}">
                <a16:creationId xmlns:a16="http://schemas.microsoft.com/office/drawing/2014/main" id="{384E8202-CBA7-F49F-BD3E-B9BBF16D417C}"/>
              </a:ext>
            </a:extLst>
          </p:cNvPr>
          <p:cNvSpPr txBox="1"/>
          <p:nvPr/>
        </p:nvSpPr>
        <p:spPr>
          <a:xfrm>
            <a:off x="508167" y="3406651"/>
            <a:ext cx="3271451" cy="1354211"/>
          </a:xfrm>
          <a:prstGeom prst="rect">
            <a:avLst/>
          </a:prstGeom>
          <a:solidFill>
            <a:srgbClr val="0070C0"/>
          </a:solidFill>
          <a:ln w="12700" cap="flat">
            <a:noFill/>
            <a:miter lim="400000"/>
          </a:ln>
          <a:effectLst/>
          <a:sp3d/>
        </p:spPr>
        <p:txBody>
          <a:bodyPr rot="0" spcFirstLastPara="1" vertOverflow="overflow" horzOverflow="overflow" vert="horz" wrap="square" lIns="60957" tIns="60957" rIns="60957" bIns="60957" numCol="1" spcCol="38100" rtlCol="0" anchor="t">
            <a:spAutoFit/>
          </a:bodyPr>
          <a:lstStyle/>
          <a:p>
            <a:pPr defTabSz="1219170" hangingPunct="0">
              <a:defRPr/>
            </a:pPr>
            <a:r>
              <a:rPr lang="pt-BR" sz="1600" b="1" kern="0" dirty="0">
                <a:solidFill>
                  <a:srgbClr val="FFFFFF"/>
                </a:solidFill>
                <a:latin typeface="Helvetica"/>
                <a:ea typeface="+mj-ea"/>
                <a:cs typeface="Helvetica"/>
                <a:sym typeface="Helvetica"/>
              </a:rPr>
              <a:t>Evidências em paciente com </a:t>
            </a:r>
            <a:r>
              <a:rPr lang="pt-BR" sz="1600" b="1" kern="0" dirty="0" err="1">
                <a:solidFill>
                  <a:srgbClr val="FFFFFF"/>
                </a:solidFill>
                <a:latin typeface="Helvetica"/>
                <a:ea typeface="+mj-ea"/>
                <a:cs typeface="Helvetica"/>
                <a:sym typeface="Helvetica"/>
              </a:rPr>
              <a:t>ressecável</a:t>
            </a:r>
            <a:r>
              <a:rPr lang="pt-BR" sz="1600" b="1" kern="0" dirty="0">
                <a:solidFill>
                  <a:srgbClr val="FFFFFF"/>
                </a:solidFill>
                <a:latin typeface="Helvetica"/>
                <a:ea typeface="+mj-ea"/>
                <a:cs typeface="Helvetica"/>
                <a:sym typeface="Helvetica"/>
              </a:rPr>
              <a:t> NSCLC:</a:t>
            </a:r>
          </a:p>
          <a:p>
            <a:pPr defTabSz="1219170" hangingPunct="0">
              <a:buFont typeface="Wingdings" pitchFamily="2" charset="2"/>
              <a:buChar char="v"/>
              <a:defRPr/>
            </a:pPr>
            <a:r>
              <a:rPr lang="pt-BR" sz="1600" kern="0" dirty="0">
                <a:solidFill>
                  <a:srgbClr val="FFFFFF"/>
                </a:solidFill>
                <a:latin typeface="Helvetica"/>
                <a:ea typeface="+mj-ea"/>
                <a:cs typeface="Helvetica"/>
                <a:sym typeface="Helvetica"/>
              </a:rPr>
              <a:t>Regressão tumoral.</a:t>
            </a:r>
          </a:p>
          <a:p>
            <a:pPr defTabSz="1219170" hangingPunct="0">
              <a:buFont typeface="Wingdings" pitchFamily="2" charset="2"/>
              <a:buChar char="v"/>
              <a:defRPr/>
            </a:pPr>
            <a:r>
              <a:rPr lang="pt-BR" sz="1600" kern="0" dirty="0">
                <a:solidFill>
                  <a:srgbClr val="FFFFFF"/>
                </a:solidFill>
                <a:latin typeface="Helvetica"/>
                <a:cs typeface="Helvetica"/>
                <a:sym typeface="Helvetica"/>
              </a:rPr>
              <a:t>Resposta imune anti-tumoral de longa duração.</a:t>
            </a:r>
            <a:endParaRPr lang="pt-BR" sz="1600" kern="0" dirty="0">
              <a:solidFill>
                <a:srgbClr val="FFFFFF"/>
              </a:solidFill>
              <a:latin typeface="Helvetica"/>
              <a:ea typeface="+mj-ea"/>
              <a:cs typeface="Helvetica"/>
              <a:sym typeface="Helvetica"/>
            </a:endParaRPr>
          </a:p>
        </p:txBody>
      </p:sp>
      <p:sp>
        <p:nvSpPr>
          <p:cNvPr id="13" name="Retângulo 12">
            <a:extLst>
              <a:ext uri="{FF2B5EF4-FFF2-40B4-BE49-F238E27FC236}">
                <a16:creationId xmlns:a16="http://schemas.microsoft.com/office/drawing/2014/main" id="{4CE9E328-8635-CB18-92AC-2A416386ED9D}"/>
              </a:ext>
            </a:extLst>
          </p:cNvPr>
          <p:cNvSpPr/>
          <p:nvPr/>
        </p:nvSpPr>
        <p:spPr>
          <a:xfrm>
            <a:off x="7939257" y="1467332"/>
            <a:ext cx="3900628" cy="276999"/>
          </a:xfrm>
          <a:prstGeom prst="rect">
            <a:avLst/>
          </a:prstGeom>
        </p:spPr>
        <p:txBody>
          <a:bodyPr wrap="square">
            <a:spAutoFit/>
          </a:bodyPr>
          <a:lstStyle/>
          <a:p>
            <a:pPr defTabSz="1219170" hangingPunct="0">
              <a:buClr>
                <a:srgbClr val="000000"/>
              </a:buClr>
            </a:pPr>
            <a:r>
              <a:rPr lang="en-US" sz="1200" kern="0" dirty="0" err="1">
                <a:solidFill>
                  <a:srgbClr val="000000"/>
                </a:solidFill>
                <a:latin typeface="Calibri" pitchFamily="34" charset="0"/>
                <a:cs typeface="Calibri" pitchFamily="34" charset="0"/>
                <a:sym typeface="Helvetica"/>
              </a:rPr>
              <a:t>Aprovado</a:t>
            </a:r>
            <a:r>
              <a:rPr lang="en-US" sz="1200" kern="0" dirty="0">
                <a:solidFill>
                  <a:srgbClr val="000000"/>
                </a:solidFill>
                <a:latin typeface="Calibri" pitchFamily="34" charset="0"/>
                <a:cs typeface="Calibri" pitchFamily="34" charset="0"/>
                <a:sym typeface="Helvetica"/>
              </a:rPr>
              <a:t> </a:t>
            </a:r>
            <a:r>
              <a:rPr lang="en-US" sz="1200" kern="0" dirty="0" err="1">
                <a:solidFill>
                  <a:srgbClr val="000000"/>
                </a:solidFill>
                <a:latin typeface="Calibri" pitchFamily="34" charset="0"/>
                <a:cs typeface="Calibri" pitchFamily="34" charset="0"/>
                <a:sym typeface="Helvetica"/>
              </a:rPr>
              <a:t>pelo</a:t>
            </a:r>
            <a:r>
              <a:rPr lang="en-US" sz="1200" kern="0" dirty="0">
                <a:solidFill>
                  <a:srgbClr val="000000"/>
                </a:solidFill>
                <a:latin typeface="Calibri" pitchFamily="34" charset="0"/>
                <a:cs typeface="Calibri" pitchFamily="34" charset="0"/>
                <a:sym typeface="Helvetica"/>
              </a:rPr>
              <a:t> US Food and Drug Administration </a:t>
            </a:r>
            <a:r>
              <a:rPr lang="en-US" sz="1200" kern="0" dirty="0" err="1">
                <a:solidFill>
                  <a:srgbClr val="000000"/>
                </a:solidFill>
                <a:latin typeface="Calibri" pitchFamily="34" charset="0"/>
                <a:cs typeface="Calibri" pitchFamily="34" charset="0"/>
                <a:sym typeface="Helvetica"/>
              </a:rPr>
              <a:t>em</a:t>
            </a:r>
            <a:r>
              <a:rPr lang="en-US" sz="1200" kern="0" dirty="0">
                <a:solidFill>
                  <a:srgbClr val="000000"/>
                </a:solidFill>
                <a:latin typeface="Calibri" pitchFamily="34" charset="0"/>
                <a:cs typeface="Calibri" pitchFamily="34" charset="0"/>
                <a:sym typeface="Helvetica"/>
              </a:rPr>
              <a:t> 2022 </a:t>
            </a:r>
            <a:endParaRPr lang="pt-BR" sz="1200" kern="0" dirty="0">
              <a:solidFill>
                <a:srgbClr val="000000"/>
              </a:solidFill>
              <a:latin typeface="Calibri" pitchFamily="34" charset="0"/>
              <a:cs typeface="Calibri" pitchFamily="34" charset="0"/>
              <a:sym typeface="Helvetica"/>
            </a:endParaRPr>
          </a:p>
        </p:txBody>
      </p:sp>
      <p:sp>
        <p:nvSpPr>
          <p:cNvPr id="14" name="CaixaDeTexto 13">
            <a:extLst>
              <a:ext uri="{FF2B5EF4-FFF2-40B4-BE49-F238E27FC236}">
                <a16:creationId xmlns:a16="http://schemas.microsoft.com/office/drawing/2014/main" id="{CEB53612-AEF0-D4CC-08F6-80A76D89EADD}"/>
              </a:ext>
            </a:extLst>
          </p:cNvPr>
          <p:cNvSpPr txBox="1"/>
          <p:nvPr/>
        </p:nvSpPr>
        <p:spPr>
          <a:xfrm>
            <a:off x="4104107" y="3116980"/>
            <a:ext cx="7456967" cy="1846653"/>
          </a:xfrm>
          <a:prstGeom prst="rect">
            <a:avLst/>
          </a:prstGeom>
          <a:solidFill>
            <a:srgbClr val="0070C0"/>
          </a:solidFill>
          <a:ln w="12700" cap="flat">
            <a:noFill/>
            <a:miter lim="400000"/>
          </a:ln>
          <a:effectLst/>
          <a:sp3d/>
        </p:spPr>
        <p:txBody>
          <a:bodyPr rot="0" spcFirstLastPara="1" vertOverflow="overflow" horzOverflow="overflow" vert="horz" wrap="square" lIns="60957" tIns="60957" rIns="60957" bIns="60957" numCol="1" spcCol="38100" rtlCol="0" anchor="t">
            <a:spAutoFit/>
          </a:bodyPr>
          <a:lstStyle/>
          <a:p>
            <a:pPr defTabSz="1219170" hangingPunct="0">
              <a:defRPr/>
            </a:pPr>
            <a:r>
              <a:rPr lang="pt-BR" sz="1600" b="1" kern="0" dirty="0">
                <a:solidFill>
                  <a:srgbClr val="FFFFFF"/>
                </a:solidFill>
                <a:latin typeface="Helvetica"/>
                <a:ea typeface="+mj-ea"/>
                <a:cs typeface="Helvetica"/>
                <a:sym typeface="Helvetica"/>
              </a:rPr>
              <a:t>Alguns “</a:t>
            </a:r>
            <a:r>
              <a:rPr lang="pt-BR" sz="1600" b="1" kern="0" dirty="0" err="1">
                <a:solidFill>
                  <a:srgbClr val="FFFFFF"/>
                </a:solidFill>
                <a:latin typeface="Helvetica"/>
                <a:ea typeface="+mj-ea"/>
                <a:cs typeface="Helvetica"/>
                <a:sym typeface="Helvetica"/>
              </a:rPr>
              <a:t>drivers</a:t>
            </a:r>
            <a:r>
              <a:rPr lang="pt-BR" sz="1600" b="1" kern="0" dirty="0">
                <a:solidFill>
                  <a:srgbClr val="FFFFFF"/>
                </a:solidFill>
                <a:latin typeface="Helvetica"/>
                <a:ea typeface="+mj-ea"/>
                <a:cs typeface="Helvetica"/>
                <a:sym typeface="Helvetica"/>
              </a:rPr>
              <a:t>” </a:t>
            </a:r>
            <a:r>
              <a:rPr lang="pt-BR" sz="1600" b="1" kern="0" dirty="0" err="1">
                <a:solidFill>
                  <a:srgbClr val="FFFFFF"/>
                </a:solidFill>
                <a:latin typeface="Helvetica"/>
                <a:ea typeface="+mj-ea"/>
                <a:cs typeface="Helvetica"/>
                <a:sym typeface="Helvetica"/>
              </a:rPr>
              <a:t>oncogênicos</a:t>
            </a:r>
            <a:r>
              <a:rPr lang="pt-BR" sz="1600" b="1" kern="0" dirty="0">
                <a:solidFill>
                  <a:srgbClr val="FFFFFF"/>
                </a:solidFill>
                <a:latin typeface="Helvetica"/>
                <a:ea typeface="+mj-ea"/>
                <a:cs typeface="Helvetica"/>
                <a:sym typeface="Helvetica"/>
              </a:rPr>
              <a:t> estão associados a menor benefício com inibidores de PD-1/PD-L1:</a:t>
            </a:r>
          </a:p>
          <a:p>
            <a:pPr defTabSz="1219170" hangingPunct="0">
              <a:buFont typeface="Wingdings" pitchFamily="2" charset="2"/>
              <a:buChar char="v"/>
              <a:defRPr/>
            </a:pPr>
            <a:r>
              <a:rPr lang="pt-BR" sz="1600" kern="0" dirty="0">
                <a:solidFill>
                  <a:srgbClr val="FFFFFF"/>
                </a:solidFill>
                <a:latin typeface="Helvetica"/>
                <a:cs typeface="Helvetica"/>
                <a:sym typeface="Helvetica"/>
              </a:rPr>
              <a:t>Deleções do </a:t>
            </a:r>
            <a:r>
              <a:rPr lang="pt-BR" sz="1600" kern="0" dirty="0" err="1">
                <a:solidFill>
                  <a:srgbClr val="FFFFFF"/>
                </a:solidFill>
                <a:latin typeface="Helvetica"/>
                <a:cs typeface="Helvetica"/>
                <a:sym typeface="Helvetica"/>
              </a:rPr>
              <a:t>exon</a:t>
            </a:r>
            <a:r>
              <a:rPr lang="pt-BR" sz="1600" kern="0" dirty="0">
                <a:solidFill>
                  <a:srgbClr val="FFFFFF"/>
                </a:solidFill>
                <a:latin typeface="Helvetica"/>
                <a:cs typeface="Helvetica"/>
                <a:sym typeface="Helvetica"/>
              </a:rPr>
              <a:t> 19 do gene EGFR.</a:t>
            </a:r>
          </a:p>
          <a:p>
            <a:pPr defTabSz="1219170" hangingPunct="0">
              <a:buFont typeface="Wingdings" pitchFamily="2" charset="2"/>
              <a:buChar char="v"/>
              <a:defRPr/>
            </a:pPr>
            <a:r>
              <a:rPr lang="pt-BR" sz="1600" kern="0" dirty="0">
                <a:solidFill>
                  <a:srgbClr val="FFFFFF"/>
                </a:solidFill>
                <a:latin typeface="Helvetica"/>
                <a:cs typeface="Helvetica"/>
                <a:sym typeface="Helvetica"/>
              </a:rPr>
              <a:t>Mutação L858R no </a:t>
            </a:r>
            <a:r>
              <a:rPr lang="pt-BR" sz="1600" kern="0" dirty="0" err="1">
                <a:solidFill>
                  <a:srgbClr val="FFFFFF"/>
                </a:solidFill>
                <a:latin typeface="Helvetica"/>
                <a:cs typeface="Helvetica"/>
                <a:sym typeface="Helvetica"/>
              </a:rPr>
              <a:t>exon</a:t>
            </a:r>
            <a:r>
              <a:rPr lang="pt-BR" sz="1600" kern="0" dirty="0">
                <a:solidFill>
                  <a:srgbClr val="FFFFFF"/>
                </a:solidFill>
                <a:latin typeface="Helvetica"/>
                <a:cs typeface="Helvetica"/>
                <a:sym typeface="Helvetica"/>
              </a:rPr>
              <a:t> 21 do gene EGFR.</a:t>
            </a:r>
          </a:p>
          <a:p>
            <a:pPr defTabSz="1219170" hangingPunct="0">
              <a:buFont typeface="Wingdings" pitchFamily="2" charset="2"/>
              <a:buChar char="v"/>
              <a:defRPr/>
            </a:pPr>
            <a:r>
              <a:rPr lang="pt-BR" sz="1600" kern="0" dirty="0">
                <a:solidFill>
                  <a:srgbClr val="FFFFFF"/>
                </a:solidFill>
                <a:latin typeface="Helvetica"/>
                <a:cs typeface="Helvetica"/>
                <a:sym typeface="Helvetica"/>
              </a:rPr>
              <a:t>Rearranjos do ALK.</a:t>
            </a:r>
          </a:p>
          <a:p>
            <a:pPr defTabSz="1219170" hangingPunct="0">
              <a:defRPr/>
            </a:pPr>
            <a:r>
              <a:rPr lang="pt-BR" sz="1600" kern="0" dirty="0">
                <a:solidFill>
                  <a:srgbClr val="FFFFFF"/>
                </a:solidFill>
                <a:latin typeface="Helvetica"/>
                <a:cs typeface="Helvetica"/>
                <a:sym typeface="Helvetica"/>
              </a:rPr>
              <a:t>Testes para PD-L1, mutações de EGFR e rearranjos do ALK são recomendados antes de administrar terapia </a:t>
            </a:r>
            <a:r>
              <a:rPr lang="pt-BR" sz="1600" kern="0" dirty="0" err="1">
                <a:solidFill>
                  <a:srgbClr val="FFFFFF"/>
                </a:solidFill>
                <a:latin typeface="Helvetica"/>
                <a:cs typeface="Helvetica"/>
                <a:sym typeface="Helvetica"/>
              </a:rPr>
              <a:t>neoadjuvante</a:t>
            </a:r>
            <a:r>
              <a:rPr lang="pt-BR" sz="1600" kern="0" dirty="0">
                <a:solidFill>
                  <a:srgbClr val="FFFFFF"/>
                </a:solidFill>
                <a:latin typeface="Helvetica"/>
                <a:cs typeface="Helvetica"/>
                <a:sym typeface="Helvetica"/>
              </a:rPr>
              <a:t> com </a:t>
            </a:r>
            <a:r>
              <a:rPr lang="pt-BR" sz="1600" kern="0" dirty="0" err="1">
                <a:solidFill>
                  <a:srgbClr val="FFFFFF"/>
                </a:solidFill>
                <a:latin typeface="Helvetica"/>
                <a:cs typeface="Helvetica"/>
                <a:sym typeface="Helvetica"/>
              </a:rPr>
              <a:t>Nivolumab</a:t>
            </a:r>
            <a:r>
              <a:rPr lang="pt-BR" sz="1600" kern="0" dirty="0">
                <a:solidFill>
                  <a:srgbClr val="FFFFFF"/>
                </a:solidFill>
                <a:latin typeface="Helvetica"/>
                <a:cs typeface="Helvetica"/>
                <a:sym typeface="Helvetica"/>
              </a:rPr>
              <a:t> + QT.</a:t>
            </a:r>
          </a:p>
        </p:txBody>
      </p:sp>
    </p:spTree>
    <p:extLst>
      <p:ext uri="{BB962C8B-B14F-4D97-AF65-F5344CB8AC3E}">
        <p14:creationId xmlns:p14="http://schemas.microsoft.com/office/powerpoint/2010/main" val="29691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1A416E5-9F91-9CF1-B1C8-94CA9810E852}"/>
              </a:ext>
            </a:extLst>
          </p:cNvPr>
          <p:cNvPicPr>
            <a:picLocks noChangeAspect="1"/>
          </p:cNvPicPr>
          <p:nvPr/>
        </p:nvPicPr>
        <p:blipFill>
          <a:blip r:embed="rId2"/>
          <a:stretch>
            <a:fillRect/>
          </a:stretch>
        </p:blipFill>
        <p:spPr>
          <a:xfrm>
            <a:off x="2093763" y="0"/>
            <a:ext cx="6875813" cy="6858000"/>
          </a:xfrm>
          <a:prstGeom prst="rect">
            <a:avLst/>
          </a:prstGeom>
        </p:spPr>
      </p:pic>
      <p:sp>
        <p:nvSpPr>
          <p:cNvPr id="5" name="CaixaDeTexto 4">
            <a:extLst>
              <a:ext uri="{FF2B5EF4-FFF2-40B4-BE49-F238E27FC236}">
                <a16:creationId xmlns:a16="http://schemas.microsoft.com/office/drawing/2014/main" id="{9BC7C43B-485C-830F-60A1-53B47AD5EE63}"/>
              </a:ext>
            </a:extLst>
          </p:cNvPr>
          <p:cNvSpPr txBox="1"/>
          <p:nvPr/>
        </p:nvSpPr>
        <p:spPr>
          <a:xfrm flipH="1">
            <a:off x="9035135" y="468087"/>
            <a:ext cx="2741023" cy="3539430"/>
          </a:xfrm>
          <a:prstGeom prst="rect">
            <a:avLst/>
          </a:prstGeom>
          <a:noFill/>
        </p:spPr>
        <p:txBody>
          <a:bodyPr wrap="square" rtlCol="0">
            <a:spAutoFit/>
          </a:bodyPr>
          <a:lstStyle/>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Adequado material para diagnóstico e testes moleculares</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Subtipos histológicos específicos (reduzir a chance de CNPC SOE para menos de 10%)</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Testes recomendados: EGFR, ALK, ROS-1, BRAF, NTRK, MET, RET, KRAS e HER-2.</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Plataformas multiplex (NGS): preferência.</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Não recomendado em CEC (apenas em casos pouco usuais).</a:t>
            </a:r>
          </a:p>
        </p:txBody>
      </p:sp>
      <p:sp>
        <p:nvSpPr>
          <p:cNvPr id="7" name="CaixaDeTexto 6">
            <a:extLst>
              <a:ext uri="{FF2B5EF4-FFF2-40B4-BE49-F238E27FC236}">
                <a16:creationId xmlns:a16="http://schemas.microsoft.com/office/drawing/2014/main" id="{A6C8E967-8968-BD6A-A87A-4C66349B8CBD}"/>
              </a:ext>
            </a:extLst>
          </p:cNvPr>
          <p:cNvSpPr txBox="1"/>
          <p:nvPr/>
        </p:nvSpPr>
        <p:spPr>
          <a:xfrm>
            <a:off x="9604918" y="6250973"/>
            <a:ext cx="2548425" cy="461665"/>
          </a:xfrm>
          <a:prstGeom prst="rect">
            <a:avLst/>
          </a:prstGeom>
          <a:noFill/>
        </p:spPr>
        <p:txBody>
          <a:bodyPr wrap="square">
            <a:spAutoFit/>
          </a:bodyPr>
          <a:lstStyle/>
          <a:p>
            <a:pPr defTabSz="1219170">
              <a:buClr>
                <a:srgbClr val="000000"/>
              </a:buClr>
            </a:pPr>
            <a:r>
              <a:rPr lang="pt-BR" sz="1200" kern="0" dirty="0" err="1">
                <a:solidFill>
                  <a:srgbClr val="212121"/>
                </a:solidFill>
                <a:latin typeface="Arial"/>
                <a:cs typeface="Arial"/>
                <a:sym typeface="Arial"/>
              </a:rPr>
              <a:t>Hendriks</a:t>
            </a:r>
            <a:r>
              <a:rPr lang="pt-BR" sz="1200" kern="0" dirty="0">
                <a:solidFill>
                  <a:srgbClr val="212121"/>
                </a:solidFill>
                <a:latin typeface="Arial"/>
                <a:cs typeface="Arial"/>
                <a:sym typeface="Arial"/>
              </a:rPr>
              <a:t> LE, et al. Ann </a:t>
            </a:r>
            <a:r>
              <a:rPr lang="pt-BR" sz="1200" kern="0" dirty="0" err="1">
                <a:solidFill>
                  <a:srgbClr val="212121"/>
                </a:solidFill>
                <a:latin typeface="Arial"/>
                <a:cs typeface="Arial"/>
                <a:sym typeface="Arial"/>
              </a:rPr>
              <a:t>Oncol</a:t>
            </a:r>
            <a:r>
              <a:rPr lang="pt-BR" sz="1200" kern="0" dirty="0">
                <a:solidFill>
                  <a:srgbClr val="212121"/>
                </a:solidFill>
                <a:latin typeface="Arial"/>
                <a:cs typeface="Arial"/>
                <a:sym typeface="Arial"/>
              </a:rPr>
              <a:t>. 2023 Apr;34(4):339-357.</a:t>
            </a:r>
            <a:endParaRPr lang="pt-BR" sz="1200" kern="0" dirty="0">
              <a:solidFill>
                <a:srgbClr val="000000"/>
              </a:solidFill>
              <a:latin typeface="Arial"/>
              <a:cs typeface="Arial"/>
              <a:sym typeface="Arial"/>
            </a:endParaRPr>
          </a:p>
        </p:txBody>
      </p:sp>
      <p:sp>
        <p:nvSpPr>
          <p:cNvPr id="8" name="CaixaDeTexto 7">
            <a:extLst>
              <a:ext uri="{FF2B5EF4-FFF2-40B4-BE49-F238E27FC236}">
                <a16:creationId xmlns:a16="http://schemas.microsoft.com/office/drawing/2014/main" id="{AD930A36-02AC-F6F5-0E5E-928559F4621E}"/>
              </a:ext>
            </a:extLst>
          </p:cNvPr>
          <p:cNvSpPr txBox="1"/>
          <p:nvPr/>
        </p:nvSpPr>
        <p:spPr>
          <a:xfrm>
            <a:off x="9595005" y="5521097"/>
            <a:ext cx="2433711" cy="646331"/>
          </a:xfrm>
          <a:prstGeom prst="rect">
            <a:avLst/>
          </a:prstGeom>
          <a:noFill/>
        </p:spPr>
        <p:txBody>
          <a:bodyPr wrap="square">
            <a:spAutoFit/>
          </a:bodyPr>
          <a:lstStyle/>
          <a:p>
            <a:pPr algn="just" defTabSz="1219170">
              <a:buClr>
                <a:srgbClr val="000000"/>
              </a:buClr>
            </a:pPr>
            <a:r>
              <a:rPr lang="en-US" sz="1200" kern="0" dirty="0">
                <a:solidFill>
                  <a:srgbClr val="000000"/>
                </a:solidFill>
                <a:latin typeface="Arial"/>
                <a:cs typeface="Arial"/>
                <a:sym typeface="Arial"/>
              </a:rPr>
              <a:t>IASLC Atlas of Molecular Testing for Targeted Therapy in Lung Cancer, 2023.</a:t>
            </a:r>
            <a:endParaRPr lang="pt-BR" sz="1200" kern="0" dirty="0">
              <a:solidFill>
                <a:srgbClr val="000000"/>
              </a:solidFill>
              <a:latin typeface="Arial"/>
              <a:cs typeface="Arial"/>
              <a:sym typeface="Arial"/>
            </a:endParaRPr>
          </a:p>
        </p:txBody>
      </p:sp>
      <p:sp>
        <p:nvSpPr>
          <p:cNvPr id="2" name="Título 1">
            <a:extLst>
              <a:ext uri="{FF2B5EF4-FFF2-40B4-BE49-F238E27FC236}">
                <a16:creationId xmlns:a16="http://schemas.microsoft.com/office/drawing/2014/main" id="{AB8646A0-119D-3082-A5B2-B8ED7BFAA439}"/>
              </a:ext>
            </a:extLst>
          </p:cNvPr>
          <p:cNvSpPr>
            <a:spLocks noGrp="1"/>
          </p:cNvSpPr>
          <p:nvPr>
            <p:ph type="title"/>
          </p:nvPr>
        </p:nvSpPr>
        <p:spPr>
          <a:xfrm>
            <a:off x="19830" y="2105425"/>
            <a:ext cx="2993477" cy="1046663"/>
          </a:xfrm>
          <a:solidFill>
            <a:schemeClr val="tx1"/>
          </a:solidFill>
        </p:spPr>
        <p:txBody>
          <a:bodyPr/>
          <a:lstStyle/>
          <a:p>
            <a:r>
              <a:rPr lang="pt-BR" sz="2400" dirty="0"/>
              <a:t>Sumário dos </a:t>
            </a:r>
            <a:r>
              <a:rPr lang="pt-BR" sz="2400" dirty="0" err="1"/>
              <a:t>Guidelines</a:t>
            </a:r>
            <a:r>
              <a:rPr lang="pt-BR" sz="2400" dirty="0"/>
              <a:t> (Europa e USA)</a:t>
            </a:r>
          </a:p>
        </p:txBody>
      </p:sp>
    </p:spTree>
    <p:extLst>
      <p:ext uri="{BB962C8B-B14F-4D97-AF65-F5344CB8AC3E}">
        <p14:creationId xmlns:p14="http://schemas.microsoft.com/office/powerpoint/2010/main" val="379538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a:extLst>
              <a:ext uri="{FF2B5EF4-FFF2-40B4-BE49-F238E27FC236}">
                <a16:creationId xmlns:a16="http://schemas.microsoft.com/office/drawing/2014/main" id="{357ABB99-79DD-B193-0213-0C57BEFE5E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a:noFill/>
        </p:spPr>
      </p:pic>
      <p:sp>
        <p:nvSpPr>
          <p:cNvPr id="4" name="CaixaDeTexto 3">
            <a:extLst>
              <a:ext uri="{FF2B5EF4-FFF2-40B4-BE49-F238E27FC236}">
                <a16:creationId xmlns:a16="http://schemas.microsoft.com/office/drawing/2014/main" id="{CD24C2CF-2CEF-B322-98E8-FB3B902F23A4}"/>
              </a:ext>
            </a:extLst>
          </p:cNvPr>
          <p:cNvSpPr txBox="1"/>
          <p:nvPr/>
        </p:nvSpPr>
        <p:spPr>
          <a:xfrm>
            <a:off x="109032" y="6180893"/>
            <a:ext cx="1903141" cy="646331"/>
          </a:xfrm>
          <a:prstGeom prst="rect">
            <a:avLst/>
          </a:prstGeom>
          <a:noFill/>
        </p:spPr>
        <p:txBody>
          <a:bodyPr wrap="square" rtlCol="0">
            <a:spAutoFit/>
          </a:bodyPr>
          <a:lstStyle/>
          <a:p>
            <a:pPr defTabSz="1219170">
              <a:buClr>
                <a:srgbClr val="000000"/>
              </a:buClr>
            </a:pPr>
            <a:r>
              <a:rPr lang="pt-BR" sz="1200" kern="0" dirty="0">
                <a:solidFill>
                  <a:srgbClr val="000000"/>
                </a:solidFill>
                <a:latin typeface="Arial"/>
                <a:cs typeface="Arial"/>
                <a:sym typeface="Arial"/>
              </a:rPr>
              <a:t>Tavora et al. </a:t>
            </a:r>
            <a:r>
              <a:rPr lang="pt-BR" sz="1200" kern="0" dirty="0" err="1">
                <a:solidFill>
                  <a:srgbClr val="000000"/>
                </a:solidFill>
                <a:latin typeface="Arial"/>
                <a:cs typeface="Arial"/>
                <a:sym typeface="Arial"/>
              </a:rPr>
              <a:t>Surgical</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and</a:t>
            </a:r>
            <a:r>
              <a:rPr lang="pt-BR" sz="1200" kern="0" dirty="0">
                <a:solidFill>
                  <a:srgbClr val="000000"/>
                </a:solidFill>
                <a:latin typeface="Arial"/>
                <a:cs typeface="Arial"/>
                <a:sym typeface="Arial"/>
              </a:rPr>
              <a:t> Experimental </a:t>
            </a:r>
            <a:r>
              <a:rPr lang="pt-BR" sz="1200" kern="0" dirty="0" err="1">
                <a:solidFill>
                  <a:srgbClr val="000000"/>
                </a:solidFill>
                <a:latin typeface="Arial"/>
                <a:cs typeface="Arial"/>
                <a:sym typeface="Arial"/>
              </a:rPr>
              <a:t>Pathology</a:t>
            </a:r>
            <a:r>
              <a:rPr lang="pt-BR" sz="1200" kern="0" dirty="0">
                <a:solidFill>
                  <a:srgbClr val="000000"/>
                </a:solidFill>
                <a:latin typeface="Arial"/>
                <a:cs typeface="Arial"/>
                <a:sym typeface="Arial"/>
              </a:rPr>
              <a:t>. In </a:t>
            </a:r>
            <a:r>
              <a:rPr lang="pt-BR" sz="1200" kern="0" dirty="0" err="1">
                <a:solidFill>
                  <a:srgbClr val="000000"/>
                </a:solidFill>
                <a:latin typeface="Arial"/>
                <a:cs typeface="Arial"/>
                <a:sym typeface="Arial"/>
              </a:rPr>
              <a:t>press</a:t>
            </a:r>
            <a:r>
              <a:rPr lang="pt-BR" sz="1200" kern="0" dirty="0">
                <a:solidFill>
                  <a:srgbClr val="000000"/>
                </a:solidFill>
                <a:latin typeface="Arial"/>
                <a:cs typeface="Arial"/>
                <a:sym typeface="Arial"/>
              </a:rPr>
              <a:t>.</a:t>
            </a:r>
          </a:p>
        </p:txBody>
      </p:sp>
    </p:spTree>
    <p:extLst>
      <p:ext uri="{BB962C8B-B14F-4D97-AF65-F5344CB8AC3E}">
        <p14:creationId xmlns:p14="http://schemas.microsoft.com/office/powerpoint/2010/main" val="29936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83979E1B-56A0-C44C-89E3-D8188B16B06A}"/>
              </a:ext>
            </a:extLst>
          </p:cNvPr>
          <p:cNvGrpSpPr/>
          <p:nvPr/>
        </p:nvGrpSpPr>
        <p:grpSpPr>
          <a:xfrm>
            <a:off x="0" y="0"/>
            <a:ext cx="12192000" cy="6858000"/>
            <a:chOff x="0" y="0"/>
            <a:chExt cx="9144000" cy="5143500"/>
          </a:xfrm>
        </p:grpSpPr>
        <p:pic>
          <p:nvPicPr>
            <p:cNvPr id="3" name="Imagem 2" descr="Diagrama&#10;&#10;Descrição gerada automaticamente">
              <a:extLst>
                <a:ext uri="{FF2B5EF4-FFF2-40B4-BE49-F238E27FC236}">
                  <a16:creationId xmlns:a16="http://schemas.microsoft.com/office/drawing/2014/main" id="{93EA276C-C664-AC9A-8AED-DE99B9FCB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aixaDeTexto 3">
              <a:extLst>
                <a:ext uri="{FF2B5EF4-FFF2-40B4-BE49-F238E27FC236}">
                  <a16:creationId xmlns:a16="http://schemas.microsoft.com/office/drawing/2014/main" id="{87701C3B-E00F-3482-57CA-237E4C0810F6}"/>
                </a:ext>
              </a:extLst>
            </p:cNvPr>
            <p:cNvSpPr txBox="1"/>
            <p:nvPr/>
          </p:nvSpPr>
          <p:spPr>
            <a:xfrm>
              <a:off x="7133990" y="276734"/>
              <a:ext cx="1906859" cy="2331407"/>
            </a:xfrm>
            <a:prstGeom prst="rect">
              <a:avLst/>
            </a:prstGeom>
            <a:solidFill>
              <a:srgbClr val="0070C0"/>
            </a:solidFill>
          </p:spPr>
          <p:txBody>
            <a:bodyPr wrap="square" rtlCol="0">
              <a:spAutoFit/>
            </a:bodyPr>
            <a:lstStyle/>
            <a:p>
              <a:pPr defTabSz="1219170">
                <a:buClr>
                  <a:srgbClr val="000000"/>
                </a:buClr>
              </a:pPr>
              <a:r>
                <a:rPr lang="pt-BR" sz="1400" b="1" kern="0" dirty="0">
                  <a:solidFill>
                    <a:srgbClr val="FFFFFF"/>
                  </a:solidFill>
                  <a:latin typeface="Arial"/>
                  <a:cs typeface="Arial"/>
                  <a:sym typeface="Arial"/>
                </a:rPr>
                <a:t>Her-2</a:t>
              </a:r>
            </a:p>
            <a:p>
              <a:pPr marL="285744" indent="-285744" defTabSz="1219170">
                <a:buClr>
                  <a:srgbClr val="000000"/>
                </a:buClr>
                <a:buFont typeface="Arial" panose="020B0604020202020204" pitchFamily="34" charset="0"/>
                <a:buChar char="•"/>
              </a:pPr>
              <a:r>
                <a:rPr lang="pt-BR" sz="1400" b="1" kern="0" dirty="0" err="1">
                  <a:solidFill>
                    <a:srgbClr val="FFFFFF"/>
                  </a:solidFill>
                  <a:latin typeface="Arial"/>
                  <a:cs typeface="Arial"/>
                  <a:sym typeface="Arial"/>
                </a:rPr>
                <a:t>Hiperexpressão</a:t>
              </a:r>
              <a:r>
                <a:rPr lang="pt-BR" sz="1400" b="1" kern="0" dirty="0">
                  <a:solidFill>
                    <a:srgbClr val="FFFFFF"/>
                  </a:solidFill>
                  <a:latin typeface="Arial"/>
                  <a:cs typeface="Arial"/>
                  <a:sym typeface="Arial"/>
                </a:rPr>
                <a:t> proteica, amplificação e mutações (</a:t>
              </a:r>
              <a:r>
                <a:rPr lang="pt-BR" sz="1400" b="1" kern="0" dirty="0" err="1">
                  <a:solidFill>
                    <a:srgbClr val="FFFFFF"/>
                  </a:solidFill>
                  <a:latin typeface="Arial"/>
                  <a:cs typeface="Arial"/>
                  <a:sym typeface="Arial"/>
                </a:rPr>
                <a:t>exon</a:t>
              </a:r>
              <a:r>
                <a:rPr lang="pt-BR" sz="1400" b="1" kern="0" dirty="0">
                  <a:solidFill>
                    <a:srgbClr val="FFFFFF"/>
                  </a:solidFill>
                  <a:latin typeface="Arial"/>
                  <a:cs typeface="Arial"/>
                  <a:sym typeface="Arial"/>
                </a:rPr>
                <a:t> 20)</a:t>
              </a:r>
            </a:p>
            <a:p>
              <a:pPr marL="285744" indent="-285744" defTabSz="1219170">
                <a:buClr>
                  <a:srgbClr val="000000"/>
                </a:buClr>
                <a:buFont typeface="Arial" panose="020B0604020202020204" pitchFamily="34" charset="0"/>
                <a:buChar char="•"/>
              </a:pPr>
              <a:r>
                <a:rPr lang="pt-BR" sz="1400" b="1" kern="0" dirty="0">
                  <a:solidFill>
                    <a:srgbClr val="FFFFFF"/>
                  </a:solidFill>
                  <a:latin typeface="Arial"/>
                  <a:cs typeface="Arial"/>
                  <a:sym typeface="Arial"/>
                </a:rPr>
                <a:t>Menos de 2% dos CNPC</a:t>
              </a:r>
            </a:p>
            <a:p>
              <a:pPr marL="285744" indent="-285744" defTabSz="1219170">
                <a:buClr>
                  <a:srgbClr val="000000"/>
                </a:buClr>
                <a:buFont typeface="Arial" panose="020B0604020202020204" pitchFamily="34" charset="0"/>
                <a:buChar char="•"/>
              </a:pPr>
              <a:r>
                <a:rPr lang="pt-BR" sz="1400" b="1" kern="0" dirty="0">
                  <a:solidFill>
                    <a:srgbClr val="FFFFFF"/>
                  </a:solidFill>
                  <a:latin typeface="Arial"/>
                  <a:cs typeface="Arial"/>
                  <a:sym typeface="Arial"/>
                </a:rPr>
                <a:t>Adenocarcinoma, não-fumante e mulheres</a:t>
              </a:r>
            </a:p>
            <a:p>
              <a:pPr marL="285744" indent="-285744" defTabSz="1219170">
                <a:buClr>
                  <a:srgbClr val="000000"/>
                </a:buClr>
                <a:buFont typeface="Arial" panose="020B0604020202020204" pitchFamily="34" charset="0"/>
                <a:buChar char="•"/>
              </a:pPr>
              <a:r>
                <a:rPr lang="pt-BR" sz="1400" b="1" kern="0" dirty="0">
                  <a:solidFill>
                    <a:srgbClr val="FFFFFF"/>
                  </a:solidFill>
                  <a:latin typeface="Arial"/>
                  <a:cs typeface="Arial"/>
                  <a:sym typeface="Arial"/>
                </a:rPr>
                <a:t>PCR, sequenciamento, imuno-histoquímica e FISH</a:t>
              </a:r>
            </a:p>
            <a:p>
              <a:pPr marL="285744" indent="-285744" defTabSz="1219170">
                <a:buClr>
                  <a:srgbClr val="000000"/>
                </a:buClr>
                <a:buFont typeface="Arial" panose="020B0604020202020204" pitchFamily="34" charset="0"/>
                <a:buChar char="•"/>
              </a:pPr>
              <a:r>
                <a:rPr lang="pt-BR" sz="1400" b="1" kern="0" dirty="0">
                  <a:solidFill>
                    <a:srgbClr val="FFFFFF"/>
                  </a:solidFill>
                  <a:latin typeface="Arial"/>
                  <a:cs typeface="Arial"/>
                  <a:sym typeface="Arial"/>
                </a:rPr>
                <a:t>Estratégias de tratamento: </a:t>
              </a:r>
              <a:r>
                <a:rPr lang="pt-BR" sz="1400" b="1" kern="0" dirty="0" err="1">
                  <a:solidFill>
                    <a:srgbClr val="FFFFFF"/>
                  </a:solidFill>
                  <a:latin typeface="Arial"/>
                  <a:cs typeface="Arial"/>
                  <a:sym typeface="Arial"/>
                </a:rPr>
                <a:t>TKIs</a:t>
              </a:r>
              <a:r>
                <a:rPr lang="pt-BR" sz="1400" b="1" kern="0" dirty="0">
                  <a:solidFill>
                    <a:srgbClr val="FFFFFF"/>
                  </a:solidFill>
                  <a:latin typeface="Arial"/>
                  <a:cs typeface="Arial"/>
                  <a:sym typeface="Arial"/>
                </a:rPr>
                <a:t>, anticorpos monoclonais e </a:t>
              </a:r>
              <a:r>
                <a:rPr lang="pt-BR" sz="1400" b="1" kern="0" dirty="0" err="1">
                  <a:solidFill>
                    <a:srgbClr val="FFFFFF"/>
                  </a:solidFill>
                  <a:latin typeface="Arial"/>
                  <a:cs typeface="Arial"/>
                  <a:sym typeface="Arial"/>
                </a:rPr>
                <a:t>ADCs</a:t>
              </a:r>
              <a:r>
                <a:rPr lang="pt-BR" sz="1400" b="1" kern="0" dirty="0">
                  <a:solidFill>
                    <a:srgbClr val="FFFFFF"/>
                  </a:solidFill>
                  <a:latin typeface="Arial"/>
                  <a:cs typeface="Arial"/>
                  <a:sym typeface="Arial"/>
                </a:rPr>
                <a:t>.</a:t>
              </a:r>
            </a:p>
          </p:txBody>
        </p:sp>
        <p:cxnSp>
          <p:nvCxnSpPr>
            <p:cNvPr id="5" name="Conector de Seta Reta 4">
              <a:extLst>
                <a:ext uri="{FF2B5EF4-FFF2-40B4-BE49-F238E27FC236}">
                  <a16:creationId xmlns:a16="http://schemas.microsoft.com/office/drawing/2014/main" id="{D72FFB87-CB2D-1C11-6FD6-8F0947DF3A22}"/>
                </a:ext>
              </a:extLst>
            </p:cNvPr>
            <p:cNvCxnSpPr>
              <a:cxnSpLocks/>
            </p:cNvCxnSpPr>
            <p:nvPr/>
          </p:nvCxnSpPr>
          <p:spPr>
            <a:xfrm flipH="1">
              <a:off x="7642302" y="2862147"/>
              <a:ext cx="334537" cy="79545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aixaDeTexto 8">
            <a:extLst>
              <a:ext uri="{FF2B5EF4-FFF2-40B4-BE49-F238E27FC236}">
                <a16:creationId xmlns:a16="http://schemas.microsoft.com/office/drawing/2014/main" id="{203DABDC-1A39-61DB-D957-049A5F4B6071}"/>
              </a:ext>
            </a:extLst>
          </p:cNvPr>
          <p:cNvSpPr txBox="1"/>
          <p:nvPr/>
        </p:nvSpPr>
        <p:spPr>
          <a:xfrm>
            <a:off x="-109034" y="6349397"/>
            <a:ext cx="3013307" cy="461665"/>
          </a:xfrm>
          <a:prstGeom prst="rect">
            <a:avLst/>
          </a:prstGeom>
          <a:noFill/>
        </p:spPr>
        <p:txBody>
          <a:bodyPr wrap="square" rtlCol="0">
            <a:spAutoFit/>
          </a:bodyPr>
          <a:lstStyle/>
          <a:p>
            <a:pPr defTabSz="1219170">
              <a:buClr>
                <a:srgbClr val="000000"/>
              </a:buClr>
            </a:pPr>
            <a:r>
              <a:rPr lang="pt-BR" sz="1200" kern="0" dirty="0">
                <a:solidFill>
                  <a:srgbClr val="000000"/>
                </a:solidFill>
                <a:latin typeface="Arial"/>
                <a:cs typeface="Arial"/>
                <a:sym typeface="Arial"/>
              </a:rPr>
              <a:t>Tavora et al. </a:t>
            </a:r>
            <a:r>
              <a:rPr lang="pt-BR" sz="1200" kern="0" dirty="0" err="1">
                <a:solidFill>
                  <a:srgbClr val="000000"/>
                </a:solidFill>
                <a:latin typeface="Arial"/>
                <a:cs typeface="Arial"/>
                <a:sym typeface="Arial"/>
              </a:rPr>
              <a:t>Surgical</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and</a:t>
            </a:r>
            <a:r>
              <a:rPr lang="pt-BR" sz="1200" kern="0" dirty="0">
                <a:solidFill>
                  <a:srgbClr val="000000"/>
                </a:solidFill>
                <a:latin typeface="Arial"/>
                <a:cs typeface="Arial"/>
                <a:sym typeface="Arial"/>
              </a:rPr>
              <a:t> Experimental </a:t>
            </a:r>
            <a:r>
              <a:rPr lang="pt-BR" sz="1200" kern="0" dirty="0" err="1">
                <a:solidFill>
                  <a:srgbClr val="000000"/>
                </a:solidFill>
                <a:latin typeface="Arial"/>
                <a:cs typeface="Arial"/>
                <a:sym typeface="Arial"/>
              </a:rPr>
              <a:t>Pathology</a:t>
            </a:r>
            <a:r>
              <a:rPr lang="pt-BR" sz="1200" kern="0" dirty="0">
                <a:solidFill>
                  <a:srgbClr val="000000"/>
                </a:solidFill>
                <a:latin typeface="Arial"/>
                <a:cs typeface="Arial"/>
                <a:sym typeface="Arial"/>
              </a:rPr>
              <a:t>. In </a:t>
            </a:r>
            <a:r>
              <a:rPr lang="pt-BR" sz="1200" kern="0" dirty="0" err="1">
                <a:solidFill>
                  <a:srgbClr val="000000"/>
                </a:solidFill>
                <a:latin typeface="Arial"/>
                <a:cs typeface="Arial"/>
                <a:sym typeface="Arial"/>
              </a:rPr>
              <a:t>press</a:t>
            </a:r>
            <a:r>
              <a:rPr lang="pt-BR" sz="1200" kern="0" dirty="0">
                <a:solidFill>
                  <a:srgbClr val="000000"/>
                </a:solidFill>
                <a:latin typeface="Arial"/>
                <a:cs typeface="Arial"/>
                <a:sym typeface="Arial"/>
              </a:rPr>
              <a:t>.</a:t>
            </a:r>
          </a:p>
        </p:txBody>
      </p:sp>
      <p:sp>
        <p:nvSpPr>
          <p:cNvPr id="10" name="CaixaDeTexto 9">
            <a:extLst>
              <a:ext uri="{FF2B5EF4-FFF2-40B4-BE49-F238E27FC236}">
                <a16:creationId xmlns:a16="http://schemas.microsoft.com/office/drawing/2014/main" id="{107D60F8-22FC-EB0D-C559-0A5501602D39}"/>
              </a:ext>
            </a:extLst>
          </p:cNvPr>
          <p:cNvSpPr txBox="1"/>
          <p:nvPr/>
        </p:nvSpPr>
        <p:spPr>
          <a:xfrm>
            <a:off x="-118944" y="5942571"/>
            <a:ext cx="3013307" cy="461665"/>
          </a:xfrm>
          <a:prstGeom prst="rect">
            <a:avLst/>
          </a:prstGeom>
          <a:noFill/>
        </p:spPr>
        <p:txBody>
          <a:bodyPr wrap="square">
            <a:spAutoFit/>
          </a:bodyPr>
          <a:lstStyle/>
          <a:p>
            <a:pPr algn="just" defTabSz="1219170">
              <a:buClr>
                <a:srgbClr val="000000"/>
              </a:buClr>
            </a:pPr>
            <a:r>
              <a:rPr lang="en-US" sz="1200" kern="0" dirty="0">
                <a:solidFill>
                  <a:srgbClr val="000000"/>
                </a:solidFill>
                <a:latin typeface="Arial"/>
                <a:cs typeface="Arial"/>
                <a:sym typeface="Arial"/>
              </a:rPr>
              <a:t>IASLC Atlas of Molecular Testing for Targeted Therapy in Lung Cancer, 2023</a:t>
            </a:r>
            <a:endParaRPr lang="pt-BR" sz="1200" kern="0" dirty="0">
              <a:solidFill>
                <a:srgbClr val="000000"/>
              </a:solidFill>
              <a:latin typeface="Arial"/>
              <a:cs typeface="Arial"/>
              <a:sym typeface="Arial"/>
            </a:endParaRPr>
          </a:p>
        </p:txBody>
      </p:sp>
    </p:spTree>
    <p:extLst>
      <p:ext uri="{BB962C8B-B14F-4D97-AF65-F5344CB8AC3E}">
        <p14:creationId xmlns:p14="http://schemas.microsoft.com/office/powerpoint/2010/main" val="288739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a:extLst>
              <a:ext uri="{FF2B5EF4-FFF2-40B4-BE49-F238E27FC236}">
                <a16:creationId xmlns:a16="http://schemas.microsoft.com/office/drawing/2014/main" id="{357ABB99-79DD-B193-0213-0C57BEFE5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Agrupar 12">
            <a:extLst>
              <a:ext uri="{FF2B5EF4-FFF2-40B4-BE49-F238E27FC236}">
                <a16:creationId xmlns:a16="http://schemas.microsoft.com/office/drawing/2014/main" id="{E0338675-DF72-9B78-00AE-632E2E3CE886}"/>
              </a:ext>
            </a:extLst>
          </p:cNvPr>
          <p:cNvGrpSpPr/>
          <p:nvPr/>
        </p:nvGrpSpPr>
        <p:grpSpPr>
          <a:xfrm>
            <a:off x="-118944" y="24055"/>
            <a:ext cx="12257152" cy="6787007"/>
            <a:chOff x="-89208" y="18041"/>
            <a:chExt cx="9192864" cy="5090255"/>
          </a:xfrm>
        </p:grpSpPr>
        <p:sp>
          <p:nvSpPr>
            <p:cNvPr id="2" name="CaixaDeTexto 1">
              <a:extLst>
                <a:ext uri="{FF2B5EF4-FFF2-40B4-BE49-F238E27FC236}">
                  <a16:creationId xmlns:a16="http://schemas.microsoft.com/office/drawing/2014/main" id="{CFA6A630-A475-FD0D-F5F0-C897629271D0}"/>
                </a:ext>
              </a:extLst>
            </p:cNvPr>
            <p:cNvSpPr txBox="1"/>
            <p:nvPr/>
          </p:nvSpPr>
          <p:spPr>
            <a:xfrm flipH="1">
              <a:off x="6876585" y="18041"/>
              <a:ext cx="2227071" cy="3139321"/>
            </a:xfrm>
            <a:prstGeom prst="rect">
              <a:avLst/>
            </a:prstGeom>
            <a:solidFill>
              <a:schemeClr val="accent2">
                <a:lumMod val="20000"/>
                <a:lumOff val="80000"/>
              </a:schemeClr>
            </a:solidFill>
          </p:spPr>
          <p:txBody>
            <a:bodyPr wrap="square" rtlCol="0">
              <a:spAutoFit/>
            </a:bodyPr>
            <a:lstStyle/>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Alterações genéticas </a:t>
              </a:r>
              <a:r>
                <a:rPr lang="pt-BR" sz="1400" kern="0" dirty="0" err="1">
                  <a:solidFill>
                    <a:srgbClr val="000000"/>
                  </a:solidFill>
                  <a:latin typeface="Arial"/>
                  <a:cs typeface="Arial"/>
                  <a:sym typeface="Arial"/>
                </a:rPr>
                <a:t>coocorrentes</a:t>
              </a:r>
              <a:r>
                <a:rPr lang="pt-BR" sz="1400" kern="0" dirty="0">
                  <a:solidFill>
                    <a:srgbClr val="000000"/>
                  </a:solidFill>
                  <a:latin typeface="Arial"/>
                  <a:cs typeface="Arial"/>
                  <a:sym typeface="Arial"/>
                </a:rPr>
                <a:t> tem significante impacto na evolução biológica, resultados clínicos e resposta a tratamento.</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As principais comutações associadas ao KRAS estão em TP53, STK11 e KEAP1.</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Associados com diferentes propriedades biológicas e sensibilidades terapêuticas (via intrínseca e microambiente).</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Níveis de marcadores inflamatórios e moléculas efetoras relacionadas a resposta imune.</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Mutações em STK11 e KEAP1 estão relacionadas a pior resposta a imunoterapia.</a:t>
              </a:r>
            </a:p>
          </p:txBody>
        </p:sp>
        <p:sp>
          <p:nvSpPr>
            <p:cNvPr id="5" name="CaixaDeTexto 4">
              <a:extLst>
                <a:ext uri="{FF2B5EF4-FFF2-40B4-BE49-F238E27FC236}">
                  <a16:creationId xmlns:a16="http://schemas.microsoft.com/office/drawing/2014/main" id="{68109D08-514A-7B2D-B835-B3F42F6A39A0}"/>
                </a:ext>
              </a:extLst>
            </p:cNvPr>
            <p:cNvSpPr txBox="1"/>
            <p:nvPr/>
          </p:nvSpPr>
          <p:spPr>
            <a:xfrm>
              <a:off x="-81775" y="4762047"/>
              <a:ext cx="2259980" cy="346249"/>
            </a:xfrm>
            <a:prstGeom prst="rect">
              <a:avLst/>
            </a:prstGeom>
            <a:noFill/>
          </p:spPr>
          <p:txBody>
            <a:bodyPr wrap="square" rtlCol="0">
              <a:spAutoFit/>
            </a:bodyPr>
            <a:lstStyle/>
            <a:p>
              <a:pPr defTabSz="1219170">
                <a:buClr>
                  <a:srgbClr val="000000"/>
                </a:buClr>
              </a:pPr>
              <a:r>
                <a:rPr lang="pt-BR" sz="1200" kern="0" dirty="0">
                  <a:solidFill>
                    <a:srgbClr val="000000"/>
                  </a:solidFill>
                  <a:latin typeface="Arial"/>
                  <a:cs typeface="Arial"/>
                  <a:sym typeface="Arial"/>
                </a:rPr>
                <a:t>Tavora et al. </a:t>
              </a:r>
              <a:r>
                <a:rPr lang="pt-BR" sz="1200" kern="0" dirty="0" err="1">
                  <a:solidFill>
                    <a:srgbClr val="000000"/>
                  </a:solidFill>
                  <a:latin typeface="Arial"/>
                  <a:cs typeface="Arial"/>
                  <a:sym typeface="Arial"/>
                </a:rPr>
                <a:t>Surgical</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and</a:t>
              </a:r>
              <a:r>
                <a:rPr lang="pt-BR" sz="1200" kern="0" dirty="0">
                  <a:solidFill>
                    <a:srgbClr val="000000"/>
                  </a:solidFill>
                  <a:latin typeface="Arial"/>
                  <a:cs typeface="Arial"/>
                  <a:sym typeface="Arial"/>
                </a:rPr>
                <a:t> Experimental </a:t>
              </a:r>
              <a:r>
                <a:rPr lang="pt-BR" sz="1200" kern="0" dirty="0" err="1">
                  <a:solidFill>
                    <a:srgbClr val="000000"/>
                  </a:solidFill>
                  <a:latin typeface="Arial"/>
                  <a:cs typeface="Arial"/>
                  <a:sym typeface="Arial"/>
                </a:rPr>
                <a:t>Pathology</a:t>
              </a:r>
              <a:r>
                <a:rPr lang="pt-BR" sz="1200" kern="0" dirty="0">
                  <a:solidFill>
                    <a:srgbClr val="000000"/>
                  </a:solidFill>
                  <a:latin typeface="Arial"/>
                  <a:cs typeface="Arial"/>
                  <a:sym typeface="Arial"/>
                </a:rPr>
                <a:t>. In </a:t>
              </a:r>
              <a:r>
                <a:rPr lang="pt-BR" sz="1200" kern="0" dirty="0" err="1">
                  <a:solidFill>
                    <a:srgbClr val="000000"/>
                  </a:solidFill>
                  <a:latin typeface="Arial"/>
                  <a:cs typeface="Arial"/>
                  <a:sym typeface="Arial"/>
                </a:rPr>
                <a:t>press</a:t>
              </a:r>
              <a:r>
                <a:rPr lang="pt-BR" sz="1200" kern="0" dirty="0">
                  <a:solidFill>
                    <a:srgbClr val="000000"/>
                  </a:solidFill>
                  <a:latin typeface="Arial"/>
                  <a:cs typeface="Arial"/>
                  <a:sym typeface="Arial"/>
                </a:rPr>
                <a:t>.</a:t>
              </a:r>
            </a:p>
          </p:txBody>
        </p:sp>
        <p:sp>
          <p:nvSpPr>
            <p:cNvPr id="6" name="CaixaDeTexto 5">
              <a:extLst>
                <a:ext uri="{FF2B5EF4-FFF2-40B4-BE49-F238E27FC236}">
                  <a16:creationId xmlns:a16="http://schemas.microsoft.com/office/drawing/2014/main" id="{A5118C3F-2AAC-7178-7545-D856065E3E46}"/>
                </a:ext>
              </a:extLst>
            </p:cNvPr>
            <p:cNvSpPr txBox="1"/>
            <p:nvPr/>
          </p:nvSpPr>
          <p:spPr>
            <a:xfrm>
              <a:off x="-89208" y="4456928"/>
              <a:ext cx="2259980" cy="346249"/>
            </a:xfrm>
            <a:prstGeom prst="rect">
              <a:avLst/>
            </a:prstGeom>
            <a:noFill/>
          </p:spPr>
          <p:txBody>
            <a:bodyPr wrap="square">
              <a:spAutoFit/>
            </a:bodyPr>
            <a:lstStyle/>
            <a:p>
              <a:pPr algn="just" defTabSz="1219170">
                <a:buClr>
                  <a:srgbClr val="000000"/>
                </a:buClr>
              </a:pPr>
              <a:r>
                <a:rPr lang="en-US" sz="1200" kern="0" dirty="0">
                  <a:solidFill>
                    <a:srgbClr val="000000"/>
                  </a:solidFill>
                  <a:latin typeface="Arial"/>
                  <a:cs typeface="Arial"/>
                  <a:sym typeface="Arial"/>
                </a:rPr>
                <a:t>IASLC Atlas of Molecular Testing for Targeted Therapy in Lung Cancer, 2023</a:t>
              </a:r>
              <a:endParaRPr lang="pt-BR" sz="1200" kern="0" dirty="0">
                <a:solidFill>
                  <a:srgbClr val="000000"/>
                </a:solidFill>
                <a:latin typeface="Arial"/>
                <a:cs typeface="Arial"/>
                <a:sym typeface="Arial"/>
              </a:endParaRPr>
            </a:p>
          </p:txBody>
        </p:sp>
        <p:sp>
          <p:nvSpPr>
            <p:cNvPr id="7" name="Seta: para a Esquerda e para Cima 6">
              <a:extLst>
                <a:ext uri="{FF2B5EF4-FFF2-40B4-BE49-F238E27FC236}">
                  <a16:creationId xmlns:a16="http://schemas.microsoft.com/office/drawing/2014/main" id="{F44C0955-8261-72A9-4EEF-416533674BEB}"/>
                </a:ext>
              </a:extLst>
            </p:cNvPr>
            <p:cNvSpPr/>
            <p:nvPr/>
          </p:nvSpPr>
          <p:spPr>
            <a:xfrm>
              <a:off x="7768683" y="3606536"/>
              <a:ext cx="850392" cy="850392"/>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pt-BR" sz="1867" kern="0">
                <a:solidFill>
                  <a:srgbClr val="FFFFFF"/>
                </a:solidFill>
                <a:latin typeface="Arial"/>
                <a:sym typeface="Arial"/>
              </a:endParaRPr>
            </a:p>
          </p:txBody>
        </p:sp>
        <p:cxnSp>
          <p:nvCxnSpPr>
            <p:cNvPr id="9" name="Conector de Seta Reta 8">
              <a:extLst>
                <a:ext uri="{FF2B5EF4-FFF2-40B4-BE49-F238E27FC236}">
                  <a16:creationId xmlns:a16="http://schemas.microsoft.com/office/drawing/2014/main" id="{22CE5BD5-3731-6D55-3770-8865F379B46C}"/>
                </a:ext>
              </a:extLst>
            </p:cNvPr>
            <p:cNvCxnSpPr>
              <a:cxnSpLocks/>
            </p:cNvCxnSpPr>
            <p:nvPr/>
          </p:nvCxnSpPr>
          <p:spPr>
            <a:xfrm flipH="1">
              <a:off x="6311590" y="3204117"/>
              <a:ext cx="524651" cy="47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72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3918BDB5-1668-AA55-1B4E-F7C20ACD538F}"/>
              </a:ext>
            </a:extLst>
          </p:cNvPr>
          <p:cNvGrpSpPr/>
          <p:nvPr/>
        </p:nvGrpSpPr>
        <p:grpSpPr>
          <a:xfrm>
            <a:off x="-118944" y="0"/>
            <a:ext cx="12310944" cy="6858000"/>
            <a:chOff x="-89208" y="0"/>
            <a:chExt cx="9233208" cy="5143500"/>
          </a:xfrm>
        </p:grpSpPr>
        <p:pic>
          <p:nvPicPr>
            <p:cNvPr id="3" name="Imagem 2" descr="Diagrama&#10;&#10;Descrição gerada automaticamente">
              <a:extLst>
                <a:ext uri="{FF2B5EF4-FFF2-40B4-BE49-F238E27FC236}">
                  <a16:creationId xmlns:a16="http://schemas.microsoft.com/office/drawing/2014/main" id="{357ABB99-79DD-B193-0213-0C57BEFE5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CaixaDeTexto 1">
              <a:extLst>
                <a:ext uri="{FF2B5EF4-FFF2-40B4-BE49-F238E27FC236}">
                  <a16:creationId xmlns:a16="http://schemas.microsoft.com/office/drawing/2014/main" id="{ADA2C66B-6901-8F87-DFD5-C10DE6D0BAD9}"/>
                </a:ext>
              </a:extLst>
            </p:cNvPr>
            <p:cNvSpPr txBox="1"/>
            <p:nvPr/>
          </p:nvSpPr>
          <p:spPr>
            <a:xfrm>
              <a:off x="64045" y="60609"/>
              <a:ext cx="2842705" cy="1846660"/>
            </a:xfrm>
            <a:prstGeom prst="rect">
              <a:avLst/>
            </a:prstGeom>
            <a:solidFill>
              <a:schemeClr val="accent2"/>
            </a:solidFill>
          </p:spPr>
          <p:txBody>
            <a:bodyPr wrap="square" rtlCol="0">
              <a:spAutoFit/>
            </a:bodyPr>
            <a:lstStyle/>
            <a:p>
              <a:pPr defTabSz="1219170">
                <a:buClr>
                  <a:srgbClr val="000000"/>
                </a:buClr>
              </a:pPr>
              <a:r>
                <a:rPr lang="pt-BR" sz="1400" b="1" kern="0" dirty="0">
                  <a:solidFill>
                    <a:srgbClr val="000000"/>
                  </a:solidFill>
                  <a:latin typeface="Arial"/>
                  <a:cs typeface="Arial"/>
                  <a:sym typeface="Arial"/>
                </a:rPr>
                <a:t>Marcador emergente: fusão NRG1</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Proteína Neuregulin-1 interage com receptores da família </a:t>
              </a:r>
              <a:r>
                <a:rPr lang="pt-BR" sz="1400" kern="0" dirty="0" err="1">
                  <a:solidFill>
                    <a:srgbClr val="000000"/>
                  </a:solidFill>
                  <a:latin typeface="Arial"/>
                  <a:cs typeface="Arial"/>
                  <a:sym typeface="Arial"/>
                </a:rPr>
                <a:t>ErbB</a:t>
              </a:r>
              <a:r>
                <a:rPr lang="pt-BR" sz="1400" kern="0" dirty="0">
                  <a:solidFill>
                    <a:srgbClr val="000000"/>
                  </a:solidFill>
                  <a:latin typeface="Arial"/>
                  <a:cs typeface="Arial"/>
                  <a:sym typeface="Arial"/>
                </a:rPr>
                <a:t>.</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0,3% dos CNPC</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Não fumantes ou pouco fumantes</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Adenocarcinomas mucinosos</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7 a 25% dos </a:t>
              </a:r>
              <a:r>
                <a:rPr lang="pt-BR" sz="1400" kern="0" dirty="0" err="1">
                  <a:solidFill>
                    <a:srgbClr val="000000"/>
                  </a:solidFill>
                  <a:latin typeface="Arial"/>
                  <a:cs typeface="Arial"/>
                  <a:sym typeface="Arial"/>
                </a:rPr>
                <a:t>IMAs</a:t>
              </a:r>
              <a:r>
                <a:rPr lang="pt-BR" sz="1400" kern="0" dirty="0">
                  <a:solidFill>
                    <a:srgbClr val="000000"/>
                  </a:solidFill>
                  <a:latin typeface="Arial"/>
                  <a:cs typeface="Arial"/>
                  <a:sym typeface="Arial"/>
                </a:rPr>
                <a:t> KRAS selvagem.</a:t>
              </a:r>
            </a:p>
            <a:p>
              <a:pPr marL="285744" indent="-285744" defTabSz="1219170">
                <a:buClr>
                  <a:srgbClr val="000000"/>
                </a:buClr>
                <a:buFont typeface="Arial" panose="020B0604020202020204" pitchFamily="34" charset="0"/>
                <a:buChar char="•"/>
              </a:pPr>
              <a:r>
                <a:rPr lang="pt-BR" sz="1400" kern="0" dirty="0">
                  <a:solidFill>
                    <a:srgbClr val="000000"/>
                  </a:solidFill>
                  <a:latin typeface="Arial"/>
                  <a:cs typeface="Arial"/>
                  <a:sym typeface="Arial"/>
                </a:rPr>
                <a:t>Terapias emergentes: alvo para a via HER2/HER3 desencadeada pela fusão de NRG1, anticorpo </a:t>
              </a:r>
              <a:r>
                <a:rPr lang="pt-BR" sz="1400" kern="0" dirty="0" err="1">
                  <a:solidFill>
                    <a:srgbClr val="000000"/>
                  </a:solidFill>
                  <a:latin typeface="Arial"/>
                  <a:cs typeface="Arial"/>
                  <a:sym typeface="Arial"/>
                </a:rPr>
                <a:t>biespecífico</a:t>
              </a:r>
              <a:r>
                <a:rPr lang="pt-BR" sz="1400" kern="0" dirty="0">
                  <a:solidFill>
                    <a:srgbClr val="000000"/>
                  </a:solidFill>
                  <a:latin typeface="Arial"/>
                  <a:cs typeface="Arial"/>
                  <a:sym typeface="Arial"/>
                </a:rPr>
                <a:t> HER2-HER3 e anticorpo monoclonal HER3.</a:t>
              </a:r>
            </a:p>
          </p:txBody>
        </p:sp>
        <p:sp>
          <p:nvSpPr>
            <p:cNvPr id="5" name="CaixaDeTexto 4">
              <a:extLst>
                <a:ext uri="{FF2B5EF4-FFF2-40B4-BE49-F238E27FC236}">
                  <a16:creationId xmlns:a16="http://schemas.microsoft.com/office/drawing/2014/main" id="{69E1E24D-DE9E-A702-AE31-6AA6C6571DCB}"/>
                </a:ext>
              </a:extLst>
            </p:cNvPr>
            <p:cNvSpPr txBox="1"/>
            <p:nvPr/>
          </p:nvSpPr>
          <p:spPr>
            <a:xfrm>
              <a:off x="-81775" y="4762047"/>
              <a:ext cx="2259980" cy="346249"/>
            </a:xfrm>
            <a:prstGeom prst="rect">
              <a:avLst/>
            </a:prstGeom>
            <a:noFill/>
          </p:spPr>
          <p:txBody>
            <a:bodyPr wrap="square" rtlCol="0">
              <a:spAutoFit/>
            </a:bodyPr>
            <a:lstStyle/>
            <a:p>
              <a:pPr defTabSz="1219170">
                <a:buClr>
                  <a:srgbClr val="000000"/>
                </a:buClr>
              </a:pPr>
              <a:r>
                <a:rPr lang="pt-BR" sz="1200" kern="0" dirty="0">
                  <a:solidFill>
                    <a:srgbClr val="000000"/>
                  </a:solidFill>
                  <a:latin typeface="Arial"/>
                  <a:cs typeface="Arial"/>
                  <a:sym typeface="Arial"/>
                </a:rPr>
                <a:t>Tavora et al. </a:t>
              </a:r>
              <a:r>
                <a:rPr lang="pt-BR" sz="1200" kern="0" dirty="0" err="1">
                  <a:solidFill>
                    <a:srgbClr val="000000"/>
                  </a:solidFill>
                  <a:latin typeface="Arial"/>
                  <a:cs typeface="Arial"/>
                  <a:sym typeface="Arial"/>
                </a:rPr>
                <a:t>Surgical</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and</a:t>
              </a:r>
              <a:r>
                <a:rPr lang="pt-BR" sz="1200" kern="0" dirty="0">
                  <a:solidFill>
                    <a:srgbClr val="000000"/>
                  </a:solidFill>
                  <a:latin typeface="Arial"/>
                  <a:cs typeface="Arial"/>
                  <a:sym typeface="Arial"/>
                </a:rPr>
                <a:t> Experimental </a:t>
              </a:r>
              <a:r>
                <a:rPr lang="pt-BR" sz="1200" kern="0" dirty="0" err="1">
                  <a:solidFill>
                    <a:srgbClr val="000000"/>
                  </a:solidFill>
                  <a:latin typeface="Arial"/>
                  <a:cs typeface="Arial"/>
                  <a:sym typeface="Arial"/>
                </a:rPr>
                <a:t>Pathology</a:t>
              </a:r>
              <a:r>
                <a:rPr lang="pt-BR" sz="1200" kern="0" dirty="0">
                  <a:solidFill>
                    <a:srgbClr val="000000"/>
                  </a:solidFill>
                  <a:latin typeface="Arial"/>
                  <a:cs typeface="Arial"/>
                  <a:sym typeface="Arial"/>
                </a:rPr>
                <a:t>. In </a:t>
              </a:r>
              <a:r>
                <a:rPr lang="pt-BR" sz="1200" kern="0" dirty="0" err="1">
                  <a:solidFill>
                    <a:srgbClr val="000000"/>
                  </a:solidFill>
                  <a:latin typeface="Arial"/>
                  <a:cs typeface="Arial"/>
                  <a:sym typeface="Arial"/>
                </a:rPr>
                <a:t>press</a:t>
              </a:r>
              <a:r>
                <a:rPr lang="pt-BR" sz="1200" kern="0" dirty="0">
                  <a:solidFill>
                    <a:srgbClr val="000000"/>
                  </a:solidFill>
                  <a:latin typeface="Arial"/>
                  <a:cs typeface="Arial"/>
                  <a:sym typeface="Arial"/>
                </a:rPr>
                <a:t>.</a:t>
              </a:r>
            </a:p>
          </p:txBody>
        </p:sp>
        <p:sp>
          <p:nvSpPr>
            <p:cNvPr id="6" name="CaixaDeTexto 5">
              <a:extLst>
                <a:ext uri="{FF2B5EF4-FFF2-40B4-BE49-F238E27FC236}">
                  <a16:creationId xmlns:a16="http://schemas.microsoft.com/office/drawing/2014/main" id="{5CA6E76C-CABC-D7D0-597A-FC4381B3F75B}"/>
                </a:ext>
              </a:extLst>
            </p:cNvPr>
            <p:cNvSpPr txBox="1"/>
            <p:nvPr/>
          </p:nvSpPr>
          <p:spPr>
            <a:xfrm>
              <a:off x="-89208" y="4456928"/>
              <a:ext cx="2259980" cy="346249"/>
            </a:xfrm>
            <a:prstGeom prst="rect">
              <a:avLst/>
            </a:prstGeom>
            <a:noFill/>
          </p:spPr>
          <p:txBody>
            <a:bodyPr wrap="square">
              <a:spAutoFit/>
            </a:bodyPr>
            <a:lstStyle/>
            <a:p>
              <a:pPr algn="just" defTabSz="1219170">
                <a:buClr>
                  <a:srgbClr val="000000"/>
                </a:buClr>
              </a:pPr>
              <a:r>
                <a:rPr lang="en-US" sz="1200" kern="0" dirty="0">
                  <a:solidFill>
                    <a:srgbClr val="000000"/>
                  </a:solidFill>
                  <a:latin typeface="Arial"/>
                  <a:cs typeface="Arial"/>
                  <a:sym typeface="Arial"/>
                </a:rPr>
                <a:t>IASLC Atlas of Molecular Testing for Targeted Therapy in Lung Cancer, 2023</a:t>
              </a:r>
              <a:endParaRPr lang="pt-BR" sz="1200" kern="0" dirty="0">
                <a:solidFill>
                  <a:srgbClr val="000000"/>
                </a:solidFill>
                <a:latin typeface="Arial"/>
                <a:cs typeface="Arial"/>
                <a:sym typeface="Arial"/>
              </a:endParaRPr>
            </a:p>
          </p:txBody>
        </p:sp>
      </p:grpSp>
    </p:spTree>
    <p:extLst>
      <p:ext uri="{BB962C8B-B14F-4D97-AF65-F5344CB8AC3E}">
        <p14:creationId xmlns:p14="http://schemas.microsoft.com/office/powerpoint/2010/main" val="339653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5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Linha do tempo&#10;&#10;Descrição gerada automaticamente">
            <a:extLst>
              <a:ext uri="{FF2B5EF4-FFF2-40B4-BE49-F238E27FC236}">
                <a16:creationId xmlns:a16="http://schemas.microsoft.com/office/drawing/2014/main" id="{CAEBE386-1577-D611-754B-8356567658CE}"/>
              </a:ext>
            </a:extLst>
          </p:cNvPr>
          <p:cNvPicPr>
            <a:picLocks noChangeAspect="1"/>
          </p:cNvPicPr>
          <p:nvPr/>
        </p:nvPicPr>
        <p:blipFill>
          <a:blip r:embed="rId3"/>
          <a:stretch>
            <a:fillRect/>
          </a:stretch>
        </p:blipFill>
        <p:spPr>
          <a:xfrm>
            <a:off x="643467" y="975361"/>
            <a:ext cx="10905066" cy="4907278"/>
          </a:xfrm>
          <a:prstGeom prst="rect">
            <a:avLst/>
          </a:prstGeom>
        </p:spPr>
      </p:pic>
      <p:sp>
        <p:nvSpPr>
          <p:cNvPr id="5" name="CaixaDeTexto 4">
            <a:extLst>
              <a:ext uri="{FF2B5EF4-FFF2-40B4-BE49-F238E27FC236}">
                <a16:creationId xmlns:a16="http://schemas.microsoft.com/office/drawing/2014/main" id="{35D71A34-C53F-F83C-58B1-959AA395C7D6}"/>
              </a:ext>
            </a:extLst>
          </p:cNvPr>
          <p:cNvSpPr txBox="1"/>
          <p:nvPr/>
        </p:nvSpPr>
        <p:spPr>
          <a:xfrm>
            <a:off x="2890344" y="512916"/>
            <a:ext cx="6695089" cy="584775"/>
          </a:xfrm>
          <a:prstGeom prst="rect">
            <a:avLst/>
          </a:prstGeom>
          <a:noFill/>
        </p:spPr>
        <p:txBody>
          <a:bodyPr wrap="square">
            <a:spAutoFit/>
          </a:bodyPr>
          <a:lstStyle/>
          <a:p>
            <a:r>
              <a:rPr lang="pt-BR" sz="3200" b="1" i="0" u="none" strike="noStrike" baseline="0" dirty="0"/>
              <a:t>História do desenvolvimento dos </a:t>
            </a:r>
            <a:r>
              <a:rPr lang="pt-BR" sz="3200" b="1" i="0" u="none" strike="noStrike" baseline="0" dirty="0" err="1"/>
              <a:t>ADCs</a:t>
            </a:r>
            <a:endParaRPr lang="pt-BR" sz="3200" b="1" dirty="0"/>
          </a:p>
        </p:txBody>
      </p:sp>
      <p:sp>
        <p:nvSpPr>
          <p:cNvPr id="7" name="CaixaDeTexto 6">
            <a:extLst>
              <a:ext uri="{FF2B5EF4-FFF2-40B4-BE49-F238E27FC236}">
                <a16:creationId xmlns:a16="http://schemas.microsoft.com/office/drawing/2014/main" id="{6EB4388C-2ABD-8059-B8C0-8D15B181BB51}"/>
              </a:ext>
            </a:extLst>
          </p:cNvPr>
          <p:cNvSpPr txBox="1"/>
          <p:nvPr/>
        </p:nvSpPr>
        <p:spPr>
          <a:xfrm>
            <a:off x="220717" y="6152328"/>
            <a:ext cx="6096000" cy="516936"/>
          </a:xfrm>
          <a:prstGeom prst="rect">
            <a:avLst/>
          </a:prstGeom>
          <a:solidFill>
            <a:schemeClr val="bg1"/>
          </a:solidFill>
        </p:spPr>
        <p:txBody>
          <a:bodyPr wrap="square">
            <a:spAutoFit/>
          </a:bodyPr>
          <a:lstStyle/>
          <a:p>
            <a:pPr>
              <a:lnSpc>
                <a:spcPct val="107000"/>
              </a:lnSpc>
              <a:spcAft>
                <a:spcPts val="800"/>
              </a:spcAft>
            </a:pP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Pysz</a:t>
            </a:r>
            <a:r>
              <a:rPr lang="pt-BR" sz="1000" kern="0" dirty="0">
                <a:effectLst/>
                <a:latin typeface="Calibri" panose="020F0502020204030204" pitchFamily="34" charset="0"/>
                <a:ea typeface="Calibri" panose="020F0502020204030204" pitchFamily="34" charset="0"/>
                <a:cs typeface="Calibri" panose="020F0502020204030204" pitchFamily="34" charset="0"/>
              </a:rPr>
              <a:t> I, et al.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Cytotoxic</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Payloads</a:t>
            </a:r>
            <a:r>
              <a:rPr lang="pt-BR" sz="1000" kern="0" dirty="0">
                <a:effectLst/>
                <a:latin typeface="Calibri" panose="020F0502020204030204" pitchFamily="34" charset="0"/>
                <a:ea typeface="Calibri" panose="020F0502020204030204" pitchFamily="34" charset="0"/>
                <a:cs typeface="Calibri" panose="020F0502020204030204" pitchFamily="34" charset="0"/>
              </a:rPr>
              <a:t> for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Antibody-Drug</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Conjugates</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Published</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by</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the</a:t>
            </a:r>
            <a:r>
              <a:rPr lang="pt-BR" sz="1000" kern="0" dirty="0">
                <a:effectLst/>
                <a:latin typeface="Calibri" panose="020F0502020204030204" pitchFamily="34" charset="0"/>
                <a:ea typeface="Calibri" panose="020F0502020204030204" pitchFamily="34" charset="0"/>
                <a:cs typeface="Calibri" panose="020F0502020204030204" pitchFamily="34" charset="0"/>
              </a:rPr>
              <a:t> Royal Society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of</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Chemistry</a:t>
            </a:r>
            <a:r>
              <a:rPr lang="pt-BR" sz="1000" kern="0" dirty="0">
                <a:effectLst/>
                <a:latin typeface="Calibri" panose="020F0502020204030204" pitchFamily="34" charset="0"/>
                <a:ea typeface="Calibri" panose="020F0502020204030204" pitchFamily="34" charset="0"/>
                <a:cs typeface="Calibri" panose="020F0502020204030204" pitchFamily="34" charset="0"/>
              </a:rPr>
              <a:t>, 2019.</a:t>
            </a:r>
            <a:endParaRPr lang="pt-BR"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000" kern="0" dirty="0">
                <a:effectLst/>
                <a:latin typeface="Calibri" panose="020F0502020204030204" pitchFamily="34" charset="0"/>
                <a:ea typeface="Calibri" panose="020F0502020204030204" pitchFamily="34" charset="0"/>
                <a:cs typeface="Calibri" panose="020F0502020204030204" pitchFamily="34" charset="0"/>
              </a:rPr>
              <a:t>Perez HL, et al. </a:t>
            </a:r>
            <a:r>
              <a:rPr lang="pt-BR" sz="1000" i="1" kern="0" dirty="0" err="1">
                <a:effectLst/>
                <a:latin typeface="Calibri" panose="020F0502020204030204" pitchFamily="34" charset="0"/>
                <a:ea typeface="Calibri" panose="020F0502020204030204" pitchFamily="34" charset="0"/>
                <a:cs typeface="Calibri" panose="020F0502020204030204" pitchFamily="34" charset="0"/>
              </a:rPr>
              <a:t>Drug</a:t>
            </a:r>
            <a:r>
              <a:rPr lang="pt-BR" sz="1000" i="1" kern="0" dirty="0">
                <a:effectLst/>
                <a:latin typeface="Calibri" panose="020F0502020204030204" pitchFamily="34" charset="0"/>
                <a:ea typeface="Calibri" panose="020F0502020204030204" pitchFamily="34" charset="0"/>
                <a:cs typeface="Calibri" panose="020F0502020204030204" pitchFamily="34" charset="0"/>
              </a:rPr>
              <a:t> Discovery Today</a:t>
            </a:r>
            <a:r>
              <a:rPr lang="pt-BR" sz="1000" kern="0" dirty="0">
                <a:effectLst/>
                <a:latin typeface="Calibri" panose="020F0502020204030204" pitchFamily="34" charset="0"/>
                <a:ea typeface="Calibri" panose="020F0502020204030204" pitchFamily="34" charset="0"/>
                <a:cs typeface="Calibri" panose="020F0502020204030204" pitchFamily="34" charset="0"/>
              </a:rPr>
              <a:t>, 2014, </a:t>
            </a:r>
            <a:r>
              <a:rPr lang="pt-BR" sz="1000" b="1" kern="0" dirty="0">
                <a:effectLst/>
                <a:latin typeface="Calibri" panose="020F0502020204030204" pitchFamily="34" charset="0"/>
                <a:ea typeface="Calibri" panose="020F0502020204030204" pitchFamily="34" charset="0"/>
                <a:cs typeface="Calibri" panose="020F0502020204030204" pitchFamily="34" charset="0"/>
              </a:rPr>
              <a:t>19</a:t>
            </a:r>
            <a:r>
              <a:rPr lang="pt-BR" sz="1000" kern="0" dirty="0">
                <a:effectLst/>
                <a:latin typeface="Calibri" panose="020F0502020204030204" pitchFamily="34" charset="0"/>
                <a:ea typeface="Calibri" panose="020F0502020204030204" pitchFamily="34" charset="0"/>
                <a:cs typeface="Calibri" panose="020F0502020204030204" pitchFamily="34" charset="0"/>
              </a:rPr>
              <a:t>, 869–881.</a:t>
            </a:r>
            <a:endParaRPr lang="pt-BR"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539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Agrupar 10">
            <a:extLst>
              <a:ext uri="{FF2B5EF4-FFF2-40B4-BE49-F238E27FC236}">
                <a16:creationId xmlns:a16="http://schemas.microsoft.com/office/drawing/2014/main" id="{96628388-F4DF-A6E7-A799-654B35F22444}"/>
              </a:ext>
            </a:extLst>
          </p:cNvPr>
          <p:cNvGrpSpPr/>
          <p:nvPr/>
        </p:nvGrpSpPr>
        <p:grpSpPr>
          <a:xfrm>
            <a:off x="618026" y="70730"/>
            <a:ext cx="11355343" cy="6330070"/>
            <a:chOff x="618026" y="70730"/>
            <a:chExt cx="11355343" cy="6330070"/>
          </a:xfrm>
        </p:grpSpPr>
        <p:pic>
          <p:nvPicPr>
            <p:cNvPr id="3" name="Imagem 2" descr="Diagrama&#10;&#10;Descrição gerada automaticamente">
              <a:extLst>
                <a:ext uri="{FF2B5EF4-FFF2-40B4-BE49-F238E27FC236}">
                  <a16:creationId xmlns:a16="http://schemas.microsoft.com/office/drawing/2014/main" id="{5406BECF-A43A-1797-A01E-AA3901A3E1B8}"/>
                </a:ext>
              </a:extLst>
            </p:cNvPr>
            <p:cNvPicPr>
              <a:picLocks noChangeAspect="1"/>
            </p:cNvPicPr>
            <p:nvPr/>
          </p:nvPicPr>
          <p:blipFill>
            <a:blip r:embed="rId3"/>
            <a:stretch>
              <a:fillRect/>
            </a:stretch>
          </p:blipFill>
          <p:spPr>
            <a:xfrm>
              <a:off x="618026" y="457200"/>
              <a:ext cx="10955947" cy="5943600"/>
            </a:xfrm>
            <a:prstGeom prst="rect">
              <a:avLst/>
            </a:prstGeom>
          </p:spPr>
        </p:pic>
        <p:sp>
          <p:nvSpPr>
            <p:cNvPr id="5" name="CaixaDeTexto 4">
              <a:extLst>
                <a:ext uri="{FF2B5EF4-FFF2-40B4-BE49-F238E27FC236}">
                  <a16:creationId xmlns:a16="http://schemas.microsoft.com/office/drawing/2014/main" id="{BBA5AC3A-0789-2452-9FA1-D7061450F188}"/>
                </a:ext>
              </a:extLst>
            </p:cNvPr>
            <p:cNvSpPr txBox="1"/>
            <p:nvPr/>
          </p:nvSpPr>
          <p:spPr>
            <a:xfrm>
              <a:off x="9686561" y="2080118"/>
              <a:ext cx="20871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b="1" dirty="0"/>
                <a:t>Três componentes:</a:t>
              </a:r>
            </a:p>
            <a:p>
              <a:pPr marL="285750" indent="-285750">
                <a:buFont typeface="Arial" panose="020B0604020202020204" pitchFamily="34" charset="0"/>
                <a:buChar char="•"/>
              </a:pPr>
              <a:r>
                <a:rPr lang="pt-BR" dirty="0"/>
                <a:t>Anticorpo</a:t>
              </a:r>
            </a:p>
            <a:p>
              <a:pPr marL="285750" indent="-285750">
                <a:buFont typeface="Arial" panose="020B0604020202020204" pitchFamily="34" charset="0"/>
                <a:buChar char="•"/>
              </a:pPr>
              <a:r>
                <a:rPr lang="pt-BR" dirty="0"/>
                <a:t>Ligante</a:t>
              </a:r>
            </a:p>
            <a:p>
              <a:pPr marL="285750" indent="-285750">
                <a:buFont typeface="Arial" panose="020B0604020202020204" pitchFamily="34" charset="0"/>
                <a:buChar char="•"/>
              </a:pPr>
              <a:r>
                <a:rPr lang="pt-BR" dirty="0"/>
                <a:t>Carga</a:t>
              </a:r>
            </a:p>
          </p:txBody>
        </p:sp>
        <p:sp>
          <p:nvSpPr>
            <p:cNvPr id="7" name="CaixaDeTexto 6">
              <a:extLst>
                <a:ext uri="{FF2B5EF4-FFF2-40B4-BE49-F238E27FC236}">
                  <a16:creationId xmlns:a16="http://schemas.microsoft.com/office/drawing/2014/main" id="{BF8C40A1-C7BC-4F04-51EA-2763A0AF03FE}"/>
                </a:ext>
              </a:extLst>
            </p:cNvPr>
            <p:cNvSpPr txBox="1"/>
            <p:nvPr/>
          </p:nvSpPr>
          <p:spPr>
            <a:xfrm>
              <a:off x="2680139" y="70730"/>
              <a:ext cx="7231117" cy="646331"/>
            </a:xfrm>
            <a:prstGeom prst="rect">
              <a:avLst/>
            </a:prstGeom>
            <a:solidFill>
              <a:schemeClr val="bg1"/>
            </a:solidFill>
          </p:spPr>
          <p:txBody>
            <a:bodyPr wrap="square">
              <a:spAutoFit/>
            </a:bodyPr>
            <a:lstStyle/>
            <a:p>
              <a:r>
                <a:rPr lang="pt-BR" sz="3600" b="1" i="0" u="none" strike="noStrike" baseline="0" dirty="0" err="1">
                  <a:solidFill>
                    <a:srgbClr val="0070C0"/>
                  </a:solidFill>
                </a:rPr>
                <a:t>Antibody</a:t>
              </a:r>
              <a:r>
                <a:rPr lang="pt-BR" sz="3600" b="1" i="0" u="none" strike="noStrike" baseline="0" dirty="0">
                  <a:solidFill>
                    <a:srgbClr val="0070C0"/>
                  </a:solidFill>
                </a:rPr>
                <a:t>–</a:t>
              </a:r>
              <a:r>
                <a:rPr lang="pt-BR" sz="3600" b="1" i="0" u="none" strike="noStrike" baseline="0" dirty="0" err="1">
                  <a:solidFill>
                    <a:srgbClr val="0070C0"/>
                  </a:solidFill>
                </a:rPr>
                <a:t>Drug</a:t>
              </a:r>
              <a:r>
                <a:rPr lang="pt-BR" sz="3600" b="1" i="0" u="none" strike="noStrike" baseline="0" dirty="0">
                  <a:solidFill>
                    <a:srgbClr val="0070C0"/>
                  </a:solidFill>
                </a:rPr>
                <a:t> </a:t>
              </a:r>
              <a:r>
                <a:rPr lang="pt-BR" sz="3600" b="1" i="0" u="none" strike="noStrike" baseline="0" dirty="0" err="1">
                  <a:solidFill>
                    <a:srgbClr val="0070C0"/>
                  </a:solidFill>
                </a:rPr>
                <a:t>Conjugates</a:t>
              </a:r>
              <a:r>
                <a:rPr lang="pt-BR" sz="3600" b="1" i="0" u="none" strike="noStrike" baseline="0" dirty="0">
                  <a:solidFill>
                    <a:srgbClr val="0070C0"/>
                  </a:solidFill>
                </a:rPr>
                <a:t> (</a:t>
              </a:r>
              <a:r>
                <a:rPr lang="pt-BR" sz="3600" b="1" i="0" u="none" strike="noStrike" baseline="0" dirty="0" err="1">
                  <a:solidFill>
                    <a:srgbClr val="0070C0"/>
                  </a:solidFill>
                </a:rPr>
                <a:t>ADCs</a:t>
              </a:r>
              <a:r>
                <a:rPr lang="pt-BR" sz="3600" b="1" i="0" u="none" strike="noStrike" baseline="0" dirty="0">
                  <a:solidFill>
                    <a:srgbClr val="0070C0"/>
                  </a:solidFill>
                </a:rPr>
                <a:t>)</a:t>
              </a:r>
              <a:endParaRPr lang="pt-BR" sz="3600" dirty="0">
                <a:solidFill>
                  <a:srgbClr val="0070C0"/>
                </a:solidFill>
              </a:endParaRPr>
            </a:p>
          </p:txBody>
        </p:sp>
        <p:sp>
          <p:nvSpPr>
            <p:cNvPr id="4" name="CaixaDeTexto 3">
              <a:extLst>
                <a:ext uri="{FF2B5EF4-FFF2-40B4-BE49-F238E27FC236}">
                  <a16:creationId xmlns:a16="http://schemas.microsoft.com/office/drawing/2014/main" id="{91E51BDF-3F0C-62EC-7F2D-85C2AA7B2C2A}"/>
                </a:ext>
              </a:extLst>
            </p:cNvPr>
            <p:cNvSpPr txBox="1"/>
            <p:nvPr/>
          </p:nvSpPr>
          <p:spPr>
            <a:xfrm>
              <a:off x="9427598" y="310588"/>
              <a:ext cx="254577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b="1" dirty="0" err="1"/>
                <a:t>ADCs</a:t>
              </a:r>
              <a:r>
                <a:rPr lang="pt-BR" b="1" dirty="0"/>
                <a:t> são anticorpos unidos a agentes bioativos através de uma ligação química. </a:t>
              </a:r>
            </a:p>
          </p:txBody>
        </p:sp>
        <p:sp>
          <p:nvSpPr>
            <p:cNvPr id="9" name="Seta: para Baixo 8">
              <a:extLst>
                <a:ext uri="{FF2B5EF4-FFF2-40B4-BE49-F238E27FC236}">
                  <a16:creationId xmlns:a16="http://schemas.microsoft.com/office/drawing/2014/main" id="{C5DF833F-FFA6-BA2D-5071-C7E24F54CBEB}"/>
                </a:ext>
              </a:extLst>
            </p:cNvPr>
            <p:cNvSpPr/>
            <p:nvPr/>
          </p:nvSpPr>
          <p:spPr>
            <a:xfrm>
              <a:off x="10401300" y="1704109"/>
              <a:ext cx="446809" cy="1932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0" name="CaixaDeTexto 19">
            <a:extLst>
              <a:ext uri="{FF2B5EF4-FFF2-40B4-BE49-F238E27FC236}">
                <a16:creationId xmlns:a16="http://schemas.microsoft.com/office/drawing/2014/main" id="{E9A90ECF-F7D0-38FF-5104-B30C82DC85D7}"/>
              </a:ext>
            </a:extLst>
          </p:cNvPr>
          <p:cNvSpPr txBox="1"/>
          <p:nvPr/>
        </p:nvSpPr>
        <p:spPr>
          <a:xfrm>
            <a:off x="124233" y="6208595"/>
            <a:ext cx="6096000" cy="516936"/>
          </a:xfrm>
          <a:prstGeom prst="rect">
            <a:avLst/>
          </a:prstGeom>
          <a:solidFill>
            <a:schemeClr val="bg1"/>
          </a:solidFill>
        </p:spPr>
        <p:txBody>
          <a:bodyPr wrap="square">
            <a:spAutoFit/>
          </a:bodyPr>
          <a:lstStyle/>
          <a:p>
            <a:pPr>
              <a:lnSpc>
                <a:spcPct val="107000"/>
              </a:lnSpc>
              <a:spcAft>
                <a:spcPts val="800"/>
              </a:spcAft>
            </a:pPr>
            <a:r>
              <a:rPr lang="pt-BR" sz="1000" kern="0" dirty="0" err="1">
                <a:effectLst/>
                <a:latin typeface="Calibri" panose="020F0502020204030204" pitchFamily="34" charset="0"/>
                <a:ea typeface="Calibri" panose="020F0502020204030204" pitchFamily="34" charset="0"/>
                <a:cs typeface="Calibri" panose="020F0502020204030204" pitchFamily="34" charset="0"/>
              </a:rPr>
              <a:t>Pysz</a:t>
            </a:r>
            <a:r>
              <a:rPr lang="pt-BR" sz="1000" kern="0" dirty="0">
                <a:effectLst/>
                <a:latin typeface="Calibri" panose="020F0502020204030204" pitchFamily="34" charset="0"/>
                <a:ea typeface="Calibri" panose="020F0502020204030204" pitchFamily="34" charset="0"/>
                <a:cs typeface="Calibri" panose="020F0502020204030204" pitchFamily="34" charset="0"/>
              </a:rPr>
              <a:t> I, et al.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Cytotoxic</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Payloads</a:t>
            </a:r>
            <a:r>
              <a:rPr lang="pt-BR" sz="1000" kern="0" dirty="0">
                <a:effectLst/>
                <a:latin typeface="Calibri" panose="020F0502020204030204" pitchFamily="34" charset="0"/>
                <a:ea typeface="Calibri" panose="020F0502020204030204" pitchFamily="34" charset="0"/>
                <a:cs typeface="Calibri" panose="020F0502020204030204" pitchFamily="34" charset="0"/>
              </a:rPr>
              <a:t> for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Antibody-Drug</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Conjugates</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Published</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by</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the</a:t>
            </a:r>
            <a:r>
              <a:rPr lang="pt-BR" sz="1000" kern="0" dirty="0">
                <a:effectLst/>
                <a:latin typeface="Calibri" panose="020F0502020204030204" pitchFamily="34" charset="0"/>
                <a:ea typeface="Calibri" panose="020F0502020204030204" pitchFamily="34" charset="0"/>
                <a:cs typeface="Calibri" panose="020F0502020204030204" pitchFamily="34" charset="0"/>
              </a:rPr>
              <a:t> Royal Society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of</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Chemistry</a:t>
            </a:r>
            <a:r>
              <a:rPr lang="pt-BR" sz="1000" kern="0" dirty="0">
                <a:effectLst/>
                <a:latin typeface="Calibri" panose="020F0502020204030204" pitchFamily="34" charset="0"/>
                <a:ea typeface="Calibri" panose="020F0502020204030204" pitchFamily="34" charset="0"/>
                <a:cs typeface="Calibri" panose="020F0502020204030204" pitchFamily="34" charset="0"/>
              </a:rPr>
              <a:t>, 2019.</a:t>
            </a:r>
            <a:endParaRPr lang="pt-BR"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000" kern="0" dirty="0">
                <a:effectLst/>
                <a:latin typeface="Calibri" panose="020F0502020204030204" pitchFamily="34" charset="0"/>
                <a:ea typeface="Calibri" panose="020F0502020204030204" pitchFamily="34" charset="0"/>
                <a:cs typeface="Calibri" panose="020F0502020204030204" pitchFamily="34" charset="0"/>
              </a:rPr>
              <a:t>Jackson PJM, et al. </a:t>
            </a:r>
            <a:r>
              <a:rPr lang="pt-BR" sz="1000" i="1" kern="0" dirty="0" err="1">
                <a:effectLst/>
                <a:latin typeface="Calibri" panose="020F0502020204030204" pitchFamily="34" charset="0"/>
                <a:ea typeface="Calibri" panose="020F0502020204030204" pitchFamily="34" charset="0"/>
                <a:cs typeface="Calibri" panose="020F0502020204030204" pitchFamily="34" charset="0"/>
              </a:rPr>
              <a:t>Drug</a:t>
            </a:r>
            <a:r>
              <a:rPr lang="pt-BR" sz="1000" i="1" kern="0" dirty="0">
                <a:effectLst/>
                <a:latin typeface="Calibri" panose="020F0502020204030204" pitchFamily="34" charset="0"/>
                <a:ea typeface="Calibri" panose="020F0502020204030204" pitchFamily="34" charset="0"/>
                <a:cs typeface="Calibri" panose="020F0502020204030204" pitchFamily="34" charset="0"/>
              </a:rPr>
              <a:t> Discovery Today: </a:t>
            </a:r>
            <a:r>
              <a:rPr lang="pt-BR" sz="1000" i="1" kern="0" dirty="0" err="1">
                <a:effectLst/>
                <a:latin typeface="Calibri" panose="020F0502020204030204" pitchFamily="34" charset="0"/>
                <a:ea typeface="Calibri" panose="020F0502020204030204" pitchFamily="34" charset="0"/>
                <a:cs typeface="Calibri" panose="020F0502020204030204" pitchFamily="34" charset="0"/>
              </a:rPr>
              <a:t>Technol</a:t>
            </a:r>
            <a:r>
              <a:rPr lang="pt-BR" sz="1000" i="1" kern="0" dirty="0">
                <a:effectLst/>
                <a:latin typeface="Calibri" panose="020F0502020204030204" pitchFamily="34" charset="0"/>
                <a:ea typeface="Calibri" panose="020F0502020204030204" pitchFamily="34" charset="0"/>
                <a:cs typeface="Calibri" panose="020F0502020204030204" pitchFamily="34" charset="0"/>
              </a:rPr>
              <a:t>.</a:t>
            </a:r>
            <a:r>
              <a:rPr lang="pt-BR" sz="1000" kern="0" dirty="0">
                <a:effectLst/>
                <a:latin typeface="Calibri" panose="020F0502020204030204" pitchFamily="34" charset="0"/>
                <a:ea typeface="Calibri" panose="020F0502020204030204" pitchFamily="34" charset="0"/>
                <a:cs typeface="Calibri" panose="020F0502020204030204" pitchFamily="34" charset="0"/>
              </a:rPr>
              <a:t>, 2018, </a:t>
            </a:r>
            <a:r>
              <a:rPr lang="pt-BR" sz="1000" b="1" kern="0" dirty="0">
                <a:effectLst/>
                <a:latin typeface="Calibri" panose="020F0502020204030204" pitchFamily="34" charset="0"/>
                <a:ea typeface="Calibri" panose="020F0502020204030204" pitchFamily="34" charset="0"/>
                <a:cs typeface="Calibri" panose="020F0502020204030204" pitchFamily="34" charset="0"/>
              </a:rPr>
              <a:t>30</a:t>
            </a:r>
            <a:r>
              <a:rPr lang="pt-BR" sz="1000" kern="0" dirty="0">
                <a:effectLst/>
                <a:latin typeface="Calibri" panose="020F0502020204030204" pitchFamily="34" charset="0"/>
                <a:ea typeface="Calibri" panose="020F0502020204030204" pitchFamily="34" charset="0"/>
                <a:cs typeface="Calibri" panose="020F0502020204030204" pitchFamily="34" charset="0"/>
              </a:rPr>
              <a:t>, 71–83.</a:t>
            </a:r>
            <a:endParaRPr lang="pt-BR"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930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Diagrama&#10;&#10;Descrição gerada automaticamente">
            <a:extLst>
              <a:ext uri="{FF2B5EF4-FFF2-40B4-BE49-F238E27FC236}">
                <a16:creationId xmlns:a16="http://schemas.microsoft.com/office/drawing/2014/main" id="{3D0B0B3A-3D4A-924A-C8CA-AB6736E327F0}"/>
              </a:ext>
            </a:extLst>
          </p:cNvPr>
          <p:cNvPicPr>
            <a:picLocks noChangeAspect="1"/>
          </p:cNvPicPr>
          <p:nvPr/>
        </p:nvPicPr>
        <p:blipFill>
          <a:blip r:embed="rId3"/>
          <a:stretch>
            <a:fillRect/>
          </a:stretch>
        </p:blipFill>
        <p:spPr>
          <a:xfrm>
            <a:off x="488448" y="643467"/>
            <a:ext cx="10037957" cy="5571066"/>
          </a:xfrm>
          <a:prstGeom prst="rect">
            <a:avLst/>
          </a:prstGeom>
        </p:spPr>
      </p:pic>
      <p:sp>
        <p:nvSpPr>
          <p:cNvPr id="4" name="CaixaDeTexto 3">
            <a:extLst>
              <a:ext uri="{FF2B5EF4-FFF2-40B4-BE49-F238E27FC236}">
                <a16:creationId xmlns:a16="http://schemas.microsoft.com/office/drawing/2014/main" id="{4DE467AE-2E63-2A3E-38E2-8CD14E5F69E0}"/>
              </a:ext>
            </a:extLst>
          </p:cNvPr>
          <p:cNvSpPr txBox="1"/>
          <p:nvPr/>
        </p:nvSpPr>
        <p:spPr>
          <a:xfrm>
            <a:off x="685083" y="156894"/>
            <a:ext cx="3708451" cy="646331"/>
          </a:xfrm>
          <a:prstGeom prst="rect">
            <a:avLst/>
          </a:prstGeom>
          <a:solidFill>
            <a:srgbClr val="0070C0"/>
          </a:solidFill>
        </p:spPr>
        <p:txBody>
          <a:bodyPr wrap="none" rtlCol="0">
            <a:spAutoFit/>
          </a:bodyPr>
          <a:lstStyle/>
          <a:p>
            <a:r>
              <a:rPr lang="pt-BR" sz="3600" b="1" dirty="0">
                <a:solidFill>
                  <a:schemeClr val="bg1"/>
                </a:solidFill>
              </a:rPr>
              <a:t>“</a:t>
            </a:r>
            <a:r>
              <a:rPr lang="pt-BR" sz="3600" b="1" dirty="0" err="1">
                <a:solidFill>
                  <a:schemeClr val="bg1"/>
                </a:solidFill>
              </a:rPr>
              <a:t>Bystander</a:t>
            </a:r>
            <a:r>
              <a:rPr lang="pt-BR" sz="3600" b="1" dirty="0">
                <a:solidFill>
                  <a:schemeClr val="bg1"/>
                </a:solidFill>
              </a:rPr>
              <a:t> </a:t>
            </a:r>
            <a:r>
              <a:rPr lang="pt-BR" sz="3600" b="1" dirty="0" err="1">
                <a:solidFill>
                  <a:schemeClr val="bg1"/>
                </a:solidFill>
              </a:rPr>
              <a:t>Effect</a:t>
            </a:r>
            <a:r>
              <a:rPr lang="pt-BR" sz="3600" b="1" dirty="0">
                <a:solidFill>
                  <a:schemeClr val="bg1"/>
                </a:solidFill>
              </a:rPr>
              <a:t>”</a:t>
            </a:r>
          </a:p>
        </p:txBody>
      </p:sp>
      <p:sp>
        <p:nvSpPr>
          <p:cNvPr id="5" name="CaixaDeTexto 4">
            <a:extLst>
              <a:ext uri="{FF2B5EF4-FFF2-40B4-BE49-F238E27FC236}">
                <a16:creationId xmlns:a16="http://schemas.microsoft.com/office/drawing/2014/main" id="{81478270-8C2E-84CE-2F41-3D3EEF319398}"/>
              </a:ext>
            </a:extLst>
          </p:cNvPr>
          <p:cNvSpPr txBox="1"/>
          <p:nvPr/>
        </p:nvSpPr>
        <p:spPr>
          <a:xfrm>
            <a:off x="9312165" y="162102"/>
            <a:ext cx="2816772" cy="3416320"/>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pt-BR" dirty="0">
                <a:solidFill>
                  <a:schemeClr val="bg1"/>
                </a:solidFill>
              </a:rPr>
              <a:t>Expressão homogênea ou heterogênea do antígeno alvo</a:t>
            </a:r>
          </a:p>
          <a:p>
            <a:pPr marL="285750" indent="-285750">
              <a:buFont typeface="Arial" panose="020B0604020202020204" pitchFamily="34" charset="0"/>
              <a:buChar char="•"/>
            </a:pPr>
            <a:r>
              <a:rPr lang="pt-BR" dirty="0">
                <a:solidFill>
                  <a:schemeClr val="bg1"/>
                </a:solidFill>
              </a:rPr>
              <a:t>Droga exportada através da membrana celular </a:t>
            </a:r>
          </a:p>
          <a:p>
            <a:pPr marL="285750" indent="-285750">
              <a:buFont typeface="Arial" panose="020B0604020202020204" pitchFamily="34" charset="0"/>
              <a:buChar char="•"/>
            </a:pPr>
            <a:r>
              <a:rPr lang="pt-BR" dirty="0">
                <a:solidFill>
                  <a:schemeClr val="bg1"/>
                </a:solidFill>
              </a:rPr>
              <a:t>Liberação no extracelular</a:t>
            </a:r>
          </a:p>
          <a:p>
            <a:pPr marL="285750" indent="-285750">
              <a:buFont typeface="Arial" panose="020B0604020202020204" pitchFamily="34" charset="0"/>
              <a:buChar char="•"/>
            </a:pPr>
            <a:r>
              <a:rPr lang="pt-BR" dirty="0">
                <a:solidFill>
                  <a:schemeClr val="bg1"/>
                </a:solidFill>
              </a:rPr>
              <a:t>Potencial terapêutico (matar as células tumorais vizinhas incluindo aquelas sem relevante expressão do antígeno na superfície.</a:t>
            </a:r>
          </a:p>
        </p:txBody>
      </p:sp>
      <p:sp>
        <p:nvSpPr>
          <p:cNvPr id="6" name="CaixaDeTexto 5">
            <a:extLst>
              <a:ext uri="{FF2B5EF4-FFF2-40B4-BE49-F238E27FC236}">
                <a16:creationId xmlns:a16="http://schemas.microsoft.com/office/drawing/2014/main" id="{1DA6953E-CE12-6188-7B29-3EBBF7ADC3EA}"/>
              </a:ext>
            </a:extLst>
          </p:cNvPr>
          <p:cNvSpPr txBox="1"/>
          <p:nvPr/>
        </p:nvSpPr>
        <p:spPr>
          <a:xfrm>
            <a:off x="8303170" y="4476581"/>
            <a:ext cx="3302968" cy="1754326"/>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dirty="0"/>
              <a:t>Design do ADC deve considerar seleção da célula alvo, natureza do antígeno, estrutura, estabilidade do anticorpo, propriedades químicas do </a:t>
            </a:r>
            <a:r>
              <a:rPr lang="pt-BR" dirty="0" err="1"/>
              <a:t>linker</a:t>
            </a:r>
            <a:r>
              <a:rPr lang="pt-BR" dirty="0"/>
              <a:t> e do </a:t>
            </a:r>
            <a:r>
              <a:rPr lang="pt-BR" dirty="0" err="1"/>
              <a:t>payload</a:t>
            </a:r>
            <a:r>
              <a:rPr lang="pt-BR" dirty="0"/>
              <a:t> citotóxico.</a:t>
            </a:r>
          </a:p>
        </p:txBody>
      </p:sp>
      <p:sp>
        <p:nvSpPr>
          <p:cNvPr id="9" name="CaixaDeTexto 8">
            <a:extLst>
              <a:ext uri="{FF2B5EF4-FFF2-40B4-BE49-F238E27FC236}">
                <a16:creationId xmlns:a16="http://schemas.microsoft.com/office/drawing/2014/main" id="{AEC05A6A-541F-0118-0621-DF9B69B82D37}"/>
              </a:ext>
            </a:extLst>
          </p:cNvPr>
          <p:cNvSpPr txBox="1"/>
          <p:nvPr/>
        </p:nvSpPr>
        <p:spPr>
          <a:xfrm>
            <a:off x="63063" y="6254829"/>
            <a:ext cx="3203748" cy="246221"/>
          </a:xfrm>
          <a:prstGeom prst="rect">
            <a:avLst/>
          </a:prstGeom>
          <a:solidFill>
            <a:schemeClr val="bg1"/>
          </a:solidFill>
        </p:spPr>
        <p:txBody>
          <a:bodyPr wrap="square">
            <a:spAutoFit/>
          </a:bodyPr>
          <a:lstStyle/>
          <a:p>
            <a:pPr algn="l"/>
            <a:r>
              <a:rPr lang="pt-BR" sz="1000" b="0" i="0" u="none" strike="noStrike" baseline="0" dirty="0" err="1"/>
              <a:t>Staudacher</a:t>
            </a:r>
            <a:r>
              <a:rPr lang="pt-BR" sz="1000" dirty="0"/>
              <a:t> </a:t>
            </a:r>
            <a:r>
              <a:rPr lang="pt-BR" sz="1000" b="0" i="0" u="none" strike="noStrike" baseline="0" dirty="0"/>
              <a:t>AH et al. Br. J. </a:t>
            </a:r>
            <a:r>
              <a:rPr lang="pt-BR" sz="1000" b="0" i="0" u="none" strike="noStrike" baseline="0" dirty="0" err="1"/>
              <a:t>Cancer</a:t>
            </a:r>
            <a:r>
              <a:rPr lang="pt-BR" sz="1000" b="0" i="0" u="none" strike="noStrike" baseline="0" dirty="0"/>
              <a:t> </a:t>
            </a:r>
            <a:r>
              <a:rPr lang="pt-BR" sz="1000" b="1" i="0" u="none" strike="noStrike" baseline="0" dirty="0"/>
              <a:t>2017</a:t>
            </a:r>
            <a:r>
              <a:rPr lang="pt-BR" sz="1000" b="0" i="0" u="none" strike="noStrike" baseline="0" dirty="0"/>
              <a:t>, 117, 1736–1742.</a:t>
            </a:r>
            <a:endParaRPr lang="pt-BR" sz="1000" dirty="0"/>
          </a:p>
        </p:txBody>
      </p:sp>
      <p:sp>
        <p:nvSpPr>
          <p:cNvPr id="12" name="CaixaDeTexto 11">
            <a:extLst>
              <a:ext uri="{FF2B5EF4-FFF2-40B4-BE49-F238E27FC236}">
                <a16:creationId xmlns:a16="http://schemas.microsoft.com/office/drawing/2014/main" id="{D1D63522-0A73-7E26-92DE-702F1E35190D}"/>
              </a:ext>
            </a:extLst>
          </p:cNvPr>
          <p:cNvSpPr txBox="1"/>
          <p:nvPr/>
        </p:nvSpPr>
        <p:spPr>
          <a:xfrm>
            <a:off x="0" y="6540737"/>
            <a:ext cx="3594538" cy="246221"/>
          </a:xfrm>
          <a:prstGeom prst="rect">
            <a:avLst/>
          </a:prstGeom>
          <a:solidFill>
            <a:schemeClr val="bg1"/>
          </a:solidFill>
        </p:spPr>
        <p:txBody>
          <a:bodyPr wrap="square">
            <a:spAutoFit/>
          </a:bodyPr>
          <a:lstStyle/>
          <a:p>
            <a:r>
              <a:rPr lang="pt-BR" sz="1000" b="0" i="0" dirty="0" err="1">
                <a:solidFill>
                  <a:srgbClr val="212121"/>
                </a:solidFill>
                <a:effectLst/>
              </a:rPr>
              <a:t>Verma</a:t>
            </a:r>
            <a:r>
              <a:rPr lang="pt-BR" sz="1000" b="0" i="0" dirty="0">
                <a:solidFill>
                  <a:srgbClr val="212121"/>
                </a:solidFill>
                <a:effectLst/>
              </a:rPr>
              <a:t> S</a:t>
            </a:r>
            <a:r>
              <a:rPr lang="pt-BR" sz="1000" dirty="0">
                <a:solidFill>
                  <a:srgbClr val="212121"/>
                </a:solidFill>
              </a:rPr>
              <a:t> et al. </a:t>
            </a:r>
            <a:r>
              <a:rPr lang="pt-BR" sz="1000" b="0" i="0" dirty="0" err="1">
                <a:solidFill>
                  <a:srgbClr val="212121"/>
                </a:solidFill>
                <a:effectLst/>
              </a:rPr>
              <a:t>Curr</a:t>
            </a:r>
            <a:r>
              <a:rPr lang="pt-BR" sz="1000" b="0" i="0" dirty="0">
                <a:solidFill>
                  <a:srgbClr val="212121"/>
                </a:solidFill>
                <a:effectLst/>
              </a:rPr>
              <a:t> </a:t>
            </a:r>
            <a:r>
              <a:rPr lang="pt-BR" sz="1000" b="0" i="0" dirty="0" err="1">
                <a:solidFill>
                  <a:srgbClr val="212121"/>
                </a:solidFill>
                <a:effectLst/>
              </a:rPr>
              <a:t>Oncol</a:t>
            </a:r>
            <a:r>
              <a:rPr lang="pt-BR" sz="1000" b="0" i="0" dirty="0">
                <a:solidFill>
                  <a:srgbClr val="212121"/>
                </a:solidFill>
                <a:effectLst/>
              </a:rPr>
              <a:t>. 2023 </a:t>
            </a:r>
            <a:r>
              <a:rPr lang="pt-BR" sz="1000" b="0" i="0" dirty="0" err="1">
                <a:solidFill>
                  <a:srgbClr val="212121"/>
                </a:solidFill>
                <a:effectLst/>
              </a:rPr>
              <a:t>Apr</a:t>
            </a:r>
            <a:r>
              <a:rPr lang="pt-BR" sz="1000" b="0" i="0" dirty="0">
                <a:solidFill>
                  <a:srgbClr val="212121"/>
                </a:solidFill>
                <a:effectLst/>
              </a:rPr>
              <a:t> 20;30(4):4329-4350.</a:t>
            </a:r>
            <a:endParaRPr lang="pt-BR" sz="1000" dirty="0"/>
          </a:p>
        </p:txBody>
      </p:sp>
      <p:sp>
        <p:nvSpPr>
          <p:cNvPr id="13" name="CaixaDeTexto 12">
            <a:extLst>
              <a:ext uri="{FF2B5EF4-FFF2-40B4-BE49-F238E27FC236}">
                <a16:creationId xmlns:a16="http://schemas.microsoft.com/office/drawing/2014/main" id="{C213D59F-8A01-EC67-8270-0D6457879545}"/>
              </a:ext>
            </a:extLst>
          </p:cNvPr>
          <p:cNvSpPr txBox="1"/>
          <p:nvPr/>
        </p:nvSpPr>
        <p:spPr>
          <a:xfrm>
            <a:off x="74499" y="5970136"/>
            <a:ext cx="2751082" cy="246221"/>
          </a:xfrm>
          <a:prstGeom prst="rect">
            <a:avLst/>
          </a:prstGeom>
          <a:solidFill>
            <a:schemeClr val="bg1"/>
          </a:solidFill>
        </p:spPr>
        <p:txBody>
          <a:bodyPr wrap="square">
            <a:spAutoFit/>
          </a:bodyPr>
          <a:lstStyle/>
          <a:p>
            <a:pPr algn="l"/>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Coleman N et al. </a:t>
            </a:r>
            <a:r>
              <a:rPr lang="pt-BR" sz="1000" i="1" dirty="0">
                <a:solidFill>
                  <a:srgbClr val="222222"/>
                </a:solidFill>
                <a:latin typeface="Calibri" panose="020F0502020204030204" pitchFamily="34" charset="0"/>
                <a:ea typeface="Calibri" panose="020F0502020204030204" pitchFamily="34" charset="0"/>
                <a:cs typeface="Calibri" panose="020F0502020204030204" pitchFamily="34" charset="0"/>
              </a:rPr>
              <a:t>NPJ</a:t>
            </a:r>
            <a:r>
              <a:rPr lang="pt-BR" sz="10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Precis. </a:t>
            </a:r>
            <a:r>
              <a:rPr lang="pt-BR" sz="1000" b="0" i="1"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Onc</a:t>
            </a:r>
            <a:r>
              <a:rPr lang="pt-BR" sz="10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t-BR" sz="10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7</a:t>
            </a: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5 (2023). </a:t>
            </a:r>
          </a:p>
        </p:txBody>
      </p:sp>
    </p:spTree>
    <p:extLst>
      <p:ext uri="{BB962C8B-B14F-4D97-AF65-F5344CB8AC3E}">
        <p14:creationId xmlns:p14="http://schemas.microsoft.com/office/powerpoint/2010/main" val="270566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icroscópio">
            <a:extLst>
              <a:ext uri="{FF2B5EF4-FFF2-40B4-BE49-F238E27FC236}">
                <a16:creationId xmlns:a16="http://schemas.microsoft.com/office/drawing/2014/main" id="{8FF1E053-23B6-C8EC-3DE6-CE6E295BE8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4" name="CaixaDeTexto 3">
            <a:extLst>
              <a:ext uri="{FF2B5EF4-FFF2-40B4-BE49-F238E27FC236}">
                <a16:creationId xmlns:a16="http://schemas.microsoft.com/office/drawing/2014/main" id="{732E13D5-CB25-5D4C-02ED-C46ADB8904C7}"/>
              </a:ext>
            </a:extLst>
          </p:cNvPr>
          <p:cNvSpPr txBox="1"/>
          <p:nvPr/>
        </p:nvSpPr>
        <p:spPr>
          <a:xfrm>
            <a:off x="5596502" y="2405894"/>
            <a:ext cx="5754896" cy="31974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000"/>
              <a:t>Atualmente mais de 100 ADCs em vários estágios de desenvolvimento/trials para diferentes tumores.</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Alvos emergentes em NSCLC:</a:t>
            </a:r>
          </a:p>
          <a:p>
            <a:pPr indent="-228600">
              <a:lnSpc>
                <a:spcPct val="90000"/>
              </a:lnSpc>
              <a:spcAft>
                <a:spcPts val="600"/>
              </a:spcAft>
              <a:buFont typeface="Arial" panose="020B0604020202020204" pitchFamily="34" charset="0"/>
              <a:buChar char="•"/>
            </a:pPr>
            <a:r>
              <a:rPr lang="en-US" sz="1000"/>
              <a:t>MET, Her2/ERBB2, Her3, TROP-2, CEACAM5, LAG-3, AXL, B7-H3, Mesothelin, Nectin-4, Tissue Factor (TF), Ly6E, FRα, NaPi2b, PTK7...</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Antígeno alvo deveria ser altamente expresso na célula tumoral com limitada expressão em tecidos saudáveis.</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Anticorpos com alta afinidade pelo antígeno tumoral.</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Ligante deve ser estável na circulação e liberar de forma eficiente o agente citotóxico na célula tumoral.</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Agente citotóxico altamente potente.</a:t>
            </a: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0856901B-22CC-358E-6439-F5CB5F03FD18}"/>
              </a:ext>
            </a:extLst>
          </p:cNvPr>
          <p:cNvSpPr txBox="1"/>
          <p:nvPr/>
        </p:nvSpPr>
        <p:spPr>
          <a:xfrm>
            <a:off x="0" y="70730"/>
            <a:ext cx="12191997" cy="646331"/>
          </a:xfrm>
          <a:prstGeom prst="rect">
            <a:avLst/>
          </a:prstGeom>
          <a:solidFill>
            <a:srgbClr val="0070C0"/>
          </a:solidFill>
        </p:spPr>
        <p:txBody>
          <a:bodyPr wrap="square">
            <a:spAutoFit/>
          </a:bodyPr>
          <a:lstStyle/>
          <a:p>
            <a:pPr algn="ctr"/>
            <a:r>
              <a:rPr lang="pt-BR" sz="3600" b="1" i="0" u="none" strike="noStrike" baseline="0" dirty="0" err="1">
                <a:solidFill>
                  <a:schemeClr val="bg1"/>
                </a:solidFill>
              </a:rPr>
              <a:t>Antibody</a:t>
            </a:r>
            <a:r>
              <a:rPr lang="pt-BR" sz="3600" b="1" i="0" u="none" strike="noStrike" baseline="0" dirty="0">
                <a:solidFill>
                  <a:schemeClr val="bg1"/>
                </a:solidFill>
              </a:rPr>
              <a:t>–</a:t>
            </a:r>
            <a:r>
              <a:rPr lang="pt-BR" sz="3600" b="1" i="0" u="none" strike="noStrike" baseline="0" dirty="0" err="1">
                <a:solidFill>
                  <a:schemeClr val="bg1"/>
                </a:solidFill>
              </a:rPr>
              <a:t>Drug</a:t>
            </a:r>
            <a:r>
              <a:rPr lang="pt-BR" sz="3600" b="1" i="0" u="none" strike="noStrike" baseline="0" dirty="0">
                <a:solidFill>
                  <a:schemeClr val="bg1"/>
                </a:solidFill>
              </a:rPr>
              <a:t> </a:t>
            </a:r>
            <a:r>
              <a:rPr lang="pt-BR" sz="3600" b="1" i="0" u="none" strike="noStrike" baseline="0" dirty="0" err="1">
                <a:solidFill>
                  <a:schemeClr val="bg1"/>
                </a:solidFill>
              </a:rPr>
              <a:t>Conjugates</a:t>
            </a:r>
            <a:r>
              <a:rPr lang="pt-BR" sz="3600" b="1" i="0" u="none" strike="noStrike" baseline="0" dirty="0">
                <a:solidFill>
                  <a:schemeClr val="bg1"/>
                </a:solidFill>
              </a:rPr>
              <a:t> (</a:t>
            </a:r>
            <a:r>
              <a:rPr lang="pt-BR" sz="3600" b="1" i="0" u="none" strike="noStrike" baseline="0" dirty="0" err="1">
                <a:solidFill>
                  <a:schemeClr val="bg1"/>
                </a:solidFill>
              </a:rPr>
              <a:t>ADCs</a:t>
            </a:r>
            <a:r>
              <a:rPr lang="pt-BR" sz="3600" b="1" i="0" u="none" strike="noStrike" baseline="0" dirty="0">
                <a:solidFill>
                  <a:schemeClr val="bg1"/>
                </a:solidFill>
              </a:rPr>
              <a:t>)</a:t>
            </a:r>
            <a:endParaRPr lang="pt-BR" sz="3600" dirty="0">
              <a:solidFill>
                <a:schemeClr val="bg1"/>
              </a:solidFill>
            </a:endParaRPr>
          </a:p>
        </p:txBody>
      </p:sp>
      <p:sp>
        <p:nvSpPr>
          <p:cNvPr id="9" name="CaixaDeTexto 8">
            <a:extLst>
              <a:ext uri="{FF2B5EF4-FFF2-40B4-BE49-F238E27FC236}">
                <a16:creationId xmlns:a16="http://schemas.microsoft.com/office/drawing/2014/main" id="{DA24DE7D-7C37-131C-976F-EAB667F4B315}"/>
              </a:ext>
            </a:extLst>
          </p:cNvPr>
          <p:cNvSpPr txBox="1"/>
          <p:nvPr/>
        </p:nvSpPr>
        <p:spPr>
          <a:xfrm>
            <a:off x="8379373" y="6573448"/>
            <a:ext cx="3812627" cy="246221"/>
          </a:xfrm>
          <a:prstGeom prst="rect">
            <a:avLst/>
          </a:prstGeom>
          <a:noFill/>
        </p:spPr>
        <p:txBody>
          <a:bodyPr wrap="square">
            <a:spAutoFit/>
          </a:bodyPr>
          <a:lstStyle/>
          <a:p>
            <a:r>
              <a:rPr lang="pt-BR" sz="10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Rosner</a:t>
            </a:r>
            <a:r>
              <a:rPr lang="pt-BR" sz="1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 et al. Am </a:t>
            </a:r>
            <a:r>
              <a:rPr lang="pt-BR" sz="10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a:t>
            </a:r>
            <a:r>
              <a:rPr lang="pt-BR" sz="1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Clin </a:t>
            </a:r>
            <a:r>
              <a:rPr lang="pt-BR" sz="10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Oncol</a:t>
            </a:r>
            <a:r>
              <a:rPr lang="pt-BR" sz="1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pt-BR" sz="10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Educ</a:t>
            </a:r>
            <a:r>
              <a:rPr lang="pt-BR" sz="1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Book. 2023 May;43:e389968. </a:t>
            </a:r>
            <a:endParaRPr lang="pt-BR"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97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24167" y="1120049"/>
            <a:ext cx="8143675" cy="608067"/>
          </a:xfrm>
        </p:spPr>
        <p:txBody>
          <a:bodyPr/>
          <a:lstStyle/>
          <a:p>
            <a:r>
              <a:rPr lang="pt-BR" dirty="0"/>
              <a:t>Declaração de Conflito de Interesse</a:t>
            </a:r>
          </a:p>
        </p:txBody>
      </p:sp>
      <p:sp>
        <p:nvSpPr>
          <p:cNvPr id="3" name="Espaço Reservado para Texto 2"/>
          <p:cNvSpPr>
            <a:spLocks noGrp="1"/>
          </p:cNvSpPr>
          <p:nvPr>
            <p:ph type="body" sz="quarter" idx="10"/>
          </p:nvPr>
        </p:nvSpPr>
        <p:spPr>
          <a:xfrm>
            <a:off x="2024067" y="2413915"/>
            <a:ext cx="8143875" cy="2463135"/>
          </a:xfrm>
        </p:spPr>
        <p:txBody>
          <a:bodyPr>
            <a:noAutofit/>
          </a:bodyPr>
          <a:lstStyle/>
          <a:p>
            <a:r>
              <a:rPr lang="pt-BR" sz="1875" dirty="0" err="1"/>
              <a:t>Dr</a:t>
            </a:r>
            <a:r>
              <a:rPr lang="pt-BR" sz="1875" dirty="0"/>
              <a:t>(a). Ellen C. T. do Nascimento afirma ter potenciais conflitos</a:t>
            </a:r>
            <a:br>
              <a:rPr lang="pt-BR" sz="1875" dirty="0"/>
            </a:br>
            <a:r>
              <a:rPr lang="pt-BR" sz="1875" dirty="0"/>
              <a:t> de interesse a declarar</a:t>
            </a:r>
          </a:p>
          <a:p>
            <a:pPr defTabSz="864086">
              <a:spcAft>
                <a:spcPts val="451"/>
              </a:spcAft>
            </a:pPr>
            <a:r>
              <a:rPr lang="pt-BR" sz="1875" dirty="0"/>
              <a:t>Atividades educacionais: AstraZeneca, MSD, </a:t>
            </a:r>
            <a:r>
              <a:rPr lang="pt-BR" sz="1875" dirty="0" err="1"/>
              <a:t>Daiichi</a:t>
            </a:r>
            <a:r>
              <a:rPr lang="pt-BR" sz="1875" dirty="0"/>
              <a:t> </a:t>
            </a:r>
            <a:r>
              <a:rPr lang="pt-BR" sz="1875" dirty="0" err="1"/>
              <a:t>Sankyo</a:t>
            </a:r>
            <a:endParaRPr lang="pt-BR" sz="1875" dirty="0"/>
          </a:p>
          <a:p>
            <a:pPr>
              <a:lnSpc>
                <a:spcPts val="2000"/>
              </a:lnSpc>
            </a:pPr>
            <a:endParaRPr lang="pt-BR" sz="1875" dirty="0"/>
          </a:p>
          <a:p>
            <a:pPr>
              <a:lnSpc>
                <a:spcPts val="2000"/>
              </a:lnSpc>
            </a:pPr>
            <a:r>
              <a:rPr lang="pt-BR" sz="1875" dirty="0"/>
              <a:t>Exigência da RDC Nº 96/08 da ANVISA</a:t>
            </a:r>
          </a:p>
          <a:p>
            <a:endParaRPr lang="pt-BR" sz="1875" dirty="0"/>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a:off x="4465441" y="1702710"/>
            <a:ext cx="3261127" cy="257629"/>
          </a:xfrm>
          <a:prstGeom prst="rect">
            <a:avLst/>
          </a:prstGeom>
        </p:spPr>
      </p:pic>
    </p:spTree>
    <p:extLst>
      <p:ext uri="{BB962C8B-B14F-4D97-AF65-F5344CB8AC3E}">
        <p14:creationId xmlns:p14="http://schemas.microsoft.com/office/powerpoint/2010/main" val="116185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Diagrama&#10;&#10;Descrição gerada automaticamente">
            <a:extLst>
              <a:ext uri="{FF2B5EF4-FFF2-40B4-BE49-F238E27FC236}">
                <a16:creationId xmlns:a16="http://schemas.microsoft.com/office/drawing/2014/main" id="{D9B4FDE1-AA05-9938-F8AA-57F7EDCBBEE3}"/>
              </a:ext>
            </a:extLst>
          </p:cNvPr>
          <p:cNvPicPr>
            <a:picLocks noChangeAspect="1"/>
          </p:cNvPicPr>
          <p:nvPr/>
        </p:nvPicPr>
        <p:blipFill>
          <a:blip r:embed="rId3"/>
          <a:stretch>
            <a:fillRect/>
          </a:stretch>
        </p:blipFill>
        <p:spPr>
          <a:xfrm>
            <a:off x="2267089" y="643467"/>
            <a:ext cx="7657822" cy="5571066"/>
          </a:xfrm>
          <a:prstGeom prst="rect">
            <a:avLst/>
          </a:prstGeom>
        </p:spPr>
      </p:pic>
      <p:sp>
        <p:nvSpPr>
          <p:cNvPr id="5" name="CaixaDeTexto 4">
            <a:extLst>
              <a:ext uri="{FF2B5EF4-FFF2-40B4-BE49-F238E27FC236}">
                <a16:creationId xmlns:a16="http://schemas.microsoft.com/office/drawing/2014/main" id="{E30A5F18-43EE-E0BD-F8E8-92F2D3D925AD}"/>
              </a:ext>
            </a:extLst>
          </p:cNvPr>
          <p:cNvSpPr txBox="1"/>
          <p:nvPr/>
        </p:nvSpPr>
        <p:spPr>
          <a:xfrm>
            <a:off x="3385994" y="98279"/>
            <a:ext cx="5348103" cy="584775"/>
          </a:xfrm>
          <a:prstGeom prst="rect">
            <a:avLst/>
          </a:prstGeom>
          <a:solidFill>
            <a:schemeClr val="bg1"/>
          </a:solidFill>
        </p:spPr>
        <p:txBody>
          <a:bodyPr wrap="square">
            <a:spAutoFit/>
          </a:bodyPr>
          <a:lstStyle/>
          <a:p>
            <a:r>
              <a:rPr lang="en-US" sz="3200" b="1" i="0" u="none" strike="noStrike" baseline="0" dirty="0" err="1"/>
              <a:t>Mecanismo</a:t>
            </a:r>
            <a:r>
              <a:rPr lang="en-US" sz="3200" b="1" i="0" u="none" strike="noStrike" baseline="0" dirty="0"/>
              <a:t> de </a:t>
            </a:r>
            <a:r>
              <a:rPr lang="en-US" sz="3200" b="1" i="0" u="none" strike="noStrike" baseline="0" dirty="0" err="1"/>
              <a:t>ação</a:t>
            </a:r>
            <a:r>
              <a:rPr lang="en-US" sz="3200" b="1" i="0" u="none" strike="noStrike" baseline="0" dirty="0"/>
              <a:t> dos ADCs</a:t>
            </a:r>
            <a:endParaRPr lang="pt-BR" sz="3200" dirty="0"/>
          </a:p>
        </p:txBody>
      </p:sp>
      <p:sp>
        <p:nvSpPr>
          <p:cNvPr id="6" name="CaixaDeTexto 5">
            <a:extLst>
              <a:ext uri="{FF2B5EF4-FFF2-40B4-BE49-F238E27FC236}">
                <a16:creationId xmlns:a16="http://schemas.microsoft.com/office/drawing/2014/main" id="{928D4C90-C7E6-E30E-A201-5E955C922D65}"/>
              </a:ext>
            </a:extLst>
          </p:cNvPr>
          <p:cNvSpPr txBox="1"/>
          <p:nvPr/>
        </p:nvSpPr>
        <p:spPr>
          <a:xfrm>
            <a:off x="9677636" y="217310"/>
            <a:ext cx="2363170" cy="646330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pt-BR" b="1" dirty="0" err="1">
                <a:solidFill>
                  <a:srgbClr val="0070C0"/>
                </a:solidFill>
              </a:rPr>
              <a:t>ADCs</a:t>
            </a:r>
            <a:r>
              <a:rPr lang="pt-BR" b="1" dirty="0">
                <a:solidFill>
                  <a:srgbClr val="0070C0"/>
                </a:solidFill>
              </a:rPr>
              <a:t> se ligam ao antígeno da superfície celular.</a:t>
            </a:r>
          </a:p>
          <a:p>
            <a:pPr marL="285750" indent="-285750">
              <a:buFont typeface="Arial" panose="020B0604020202020204" pitchFamily="34" charset="0"/>
              <a:buChar char="•"/>
            </a:pPr>
            <a:r>
              <a:rPr lang="pt-BR" b="1" dirty="0">
                <a:solidFill>
                  <a:srgbClr val="0070C0"/>
                </a:solidFill>
              </a:rPr>
              <a:t>Internalização.</a:t>
            </a:r>
          </a:p>
          <a:p>
            <a:pPr marL="285750" indent="-285750">
              <a:buFont typeface="Arial" panose="020B0604020202020204" pitchFamily="34" charset="0"/>
              <a:buChar char="•"/>
            </a:pPr>
            <a:r>
              <a:rPr lang="pt-BR" b="1" dirty="0">
                <a:solidFill>
                  <a:srgbClr val="0070C0"/>
                </a:solidFill>
              </a:rPr>
              <a:t>Carga citotóxica é liberada após clivagem </a:t>
            </a:r>
            <a:r>
              <a:rPr lang="pt-BR" b="1" dirty="0" err="1">
                <a:solidFill>
                  <a:srgbClr val="0070C0"/>
                </a:solidFill>
              </a:rPr>
              <a:t>lisossomal</a:t>
            </a:r>
            <a:r>
              <a:rPr lang="pt-BR" b="1" dirty="0">
                <a:solidFill>
                  <a:srgbClr val="0070C0"/>
                </a:solidFill>
              </a:rPr>
              <a:t>. </a:t>
            </a:r>
          </a:p>
          <a:p>
            <a:pPr marL="285750" indent="-285750">
              <a:buFont typeface="Arial" panose="020B0604020202020204" pitchFamily="34" charset="0"/>
              <a:buChar char="•"/>
            </a:pPr>
            <a:r>
              <a:rPr lang="pt-BR" b="1" dirty="0">
                <a:solidFill>
                  <a:srgbClr val="0070C0"/>
                </a:solidFill>
              </a:rPr>
              <a:t>Anticorpos reconhecem e se ligam ao antígeno localizado na célula tumoral.</a:t>
            </a:r>
          </a:p>
          <a:p>
            <a:pPr marL="285750" indent="-285750">
              <a:buFont typeface="Arial" panose="020B0604020202020204" pitchFamily="34" charset="0"/>
              <a:buChar char="•"/>
            </a:pPr>
            <a:r>
              <a:rPr lang="pt-BR" b="1" dirty="0">
                <a:solidFill>
                  <a:srgbClr val="0070C0"/>
                </a:solidFill>
              </a:rPr>
              <a:t>Complexo ADC-antígeno é internalizado por endocitose.</a:t>
            </a:r>
          </a:p>
          <a:p>
            <a:pPr marL="285750" indent="-285750">
              <a:buFont typeface="Arial" panose="020B0604020202020204" pitchFamily="34" charset="0"/>
              <a:buChar char="•"/>
            </a:pPr>
            <a:r>
              <a:rPr lang="pt-BR" b="1" dirty="0">
                <a:solidFill>
                  <a:srgbClr val="0070C0"/>
                </a:solidFill>
              </a:rPr>
              <a:t>Fusão com o lisossomo.</a:t>
            </a:r>
          </a:p>
          <a:p>
            <a:pPr marL="285750" indent="-285750">
              <a:buFont typeface="Arial" panose="020B0604020202020204" pitchFamily="34" charset="0"/>
              <a:buChar char="•"/>
            </a:pPr>
            <a:r>
              <a:rPr lang="pt-BR" b="1" dirty="0">
                <a:solidFill>
                  <a:srgbClr val="0070C0"/>
                </a:solidFill>
              </a:rPr>
              <a:t>ADC é degradado e a carga citotóxica é liberada levando a morte celular.</a:t>
            </a:r>
          </a:p>
        </p:txBody>
      </p:sp>
      <p:sp>
        <p:nvSpPr>
          <p:cNvPr id="9" name="CaixaDeTexto 8">
            <a:extLst>
              <a:ext uri="{FF2B5EF4-FFF2-40B4-BE49-F238E27FC236}">
                <a16:creationId xmlns:a16="http://schemas.microsoft.com/office/drawing/2014/main" id="{5DB1E02D-54E6-C8BB-03BB-28CC5175096B}"/>
              </a:ext>
            </a:extLst>
          </p:cNvPr>
          <p:cNvSpPr txBox="1"/>
          <p:nvPr/>
        </p:nvSpPr>
        <p:spPr>
          <a:xfrm>
            <a:off x="151194" y="5917308"/>
            <a:ext cx="4928448" cy="681597"/>
          </a:xfrm>
          <a:prstGeom prst="rect">
            <a:avLst/>
          </a:prstGeom>
          <a:solidFill>
            <a:schemeClr val="bg1"/>
          </a:solidFill>
        </p:spPr>
        <p:txBody>
          <a:bodyPr wrap="square">
            <a:spAutoFit/>
          </a:bodyPr>
          <a:lstStyle/>
          <a:p>
            <a:pPr>
              <a:lnSpc>
                <a:spcPct val="107000"/>
              </a:lnSpc>
              <a:spcAft>
                <a:spcPts val="800"/>
              </a:spcAft>
            </a:pPr>
            <a:r>
              <a:rPr lang="pt-BR" sz="1000" kern="0" dirty="0">
                <a:effectLst/>
                <a:latin typeface="Calibri" panose="020F0502020204030204" pitchFamily="34" charset="0"/>
                <a:ea typeface="Calibri" panose="020F0502020204030204" pitchFamily="34" charset="0"/>
                <a:cs typeface="Calibri" panose="020F0502020204030204" pitchFamily="34" charset="0"/>
              </a:rPr>
              <a:t>C. Peters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and</a:t>
            </a:r>
            <a:r>
              <a:rPr lang="pt-BR" sz="1000" kern="0" dirty="0">
                <a:effectLst/>
                <a:latin typeface="Calibri" panose="020F0502020204030204" pitchFamily="34" charset="0"/>
                <a:ea typeface="Calibri" panose="020F0502020204030204" pitchFamily="34" charset="0"/>
                <a:cs typeface="Calibri" panose="020F0502020204030204" pitchFamily="34" charset="0"/>
              </a:rPr>
              <a:t> S. Brown, </a:t>
            </a:r>
            <a:r>
              <a:rPr lang="pt-BR" sz="1000" i="1" kern="0" dirty="0" err="1">
                <a:effectLst/>
                <a:latin typeface="Calibri" panose="020F0502020204030204" pitchFamily="34" charset="0"/>
                <a:ea typeface="Calibri" panose="020F0502020204030204" pitchFamily="34" charset="0"/>
                <a:cs typeface="Calibri" panose="020F0502020204030204" pitchFamily="34" charset="0"/>
              </a:rPr>
              <a:t>Biosci</a:t>
            </a:r>
            <a:r>
              <a:rPr lang="pt-BR" sz="1000" i="1" kern="0" dirty="0">
                <a:effectLst/>
                <a:latin typeface="Calibri" panose="020F0502020204030204" pitchFamily="34" charset="0"/>
                <a:ea typeface="Calibri" panose="020F0502020204030204" pitchFamily="34" charset="0"/>
                <a:cs typeface="Calibri" panose="020F0502020204030204" pitchFamily="34" charset="0"/>
              </a:rPr>
              <a:t>. Rep.</a:t>
            </a:r>
            <a:r>
              <a:rPr lang="pt-BR" sz="1000" kern="0" dirty="0">
                <a:effectLst/>
                <a:latin typeface="Calibri" panose="020F0502020204030204" pitchFamily="34" charset="0"/>
                <a:ea typeface="Calibri" panose="020F0502020204030204" pitchFamily="34" charset="0"/>
                <a:cs typeface="Calibri" panose="020F0502020204030204" pitchFamily="34" charset="0"/>
              </a:rPr>
              <a:t>, 2015, </a:t>
            </a:r>
            <a:r>
              <a:rPr lang="pt-BR" sz="1000" b="1" kern="0" dirty="0">
                <a:effectLst/>
                <a:latin typeface="Calibri" panose="020F0502020204030204" pitchFamily="34" charset="0"/>
                <a:ea typeface="Calibri" panose="020F0502020204030204" pitchFamily="34" charset="0"/>
                <a:cs typeface="Calibri" panose="020F0502020204030204" pitchFamily="34" charset="0"/>
              </a:rPr>
              <a:t>35</a:t>
            </a:r>
            <a:r>
              <a:rPr lang="pt-BR" sz="1000" kern="0" dirty="0">
                <a:effectLst/>
                <a:latin typeface="Calibri" panose="020F0502020204030204" pitchFamily="34" charset="0"/>
                <a:ea typeface="Calibri" panose="020F0502020204030204" pitchFamily="34" charset="0"/>
                <a:cs typeface="Calibri" panose="020F0502020204030204" pitchFamily="34" charset="0"/>
              </a:rPr>
              <a:t>, e00225.</a:t>
            </a:r>
          </a:p>
          <a:p>
            <a:pPr>
              <a:lnSpc>
                <a:spcPct val="107000"/>
              </a:lnSpc>
              <a:spcAft>
                <a:spcPts val="800"/>
              </a:spcAft>
            </a:pPr>
            <a:r>
              <a:rPr lang="pt-BR" sz="1000" kern="0" dirty="0" err="1">
                <a:effectLst/>
                <a:latin typeface="Calibri" panose="020F0502020204030204" pitchFamily="34" charset="0"/>
                <a:ea typeface="Calibri" panose="020F0502020204030204" pitchFamily="34" charset="0"/>
                <a:cs typeface="Calibri" panose="020F0502020204030204" pitchFamily="34" charset="0"/>
              </a:rPr>
              <a:t>Pysz</a:t>
            </a:r>
            <a:r>
              <a:rPr lang="pt-BR" sz="1000" kern="0" dirty="0">
                <a:effectLst/>
                <a:latin typeface="Calibri" panose="020F0502020204030204" pitchFamily="34" charset="0"/>
                <a:ea typeface="Calibri" panose="020F0502020204030204" pitchFamily="34" charset="0"/>
                <a:cs typeface="Calibri" panose="020F0502020204030204" pitchFamily="34" charset="0"/>
              </a:rPr>
              <a:t> I, et al.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Cytotoxic</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Payloads</a:t>
            </a:r>
            <a:r>
              <a:rPr lang="pt-BR" sz="1000" kern="0" dirty="0">
                <a:effectLst/>
                <a:latin typeface="Calibri" panose="020F0502020204030204" pitchFamily="34" charset="0"/>
                <a:ea typeface="Calibri" panose="020F0502020204030204" pitchFamily="34" charset="0"/>
                <a:cs typeface="Calibri" panose="020F0502020204030204" pitchFamily="34" charset="0"/>
              </a:rPr>
              <a:t> for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Antibody-Drug</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Conjugates</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Published</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by</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the</a:t>
            </a:r>
            <a:r>
              <a:rPr lang="pt-BR" sz="1000" kern="0" dirty="0">
                <a:effectLst/>
                <a:latin typeface="Calibri" panose="020F0502020204030204" pitchFamily="34" charset="0"/>
                <a:ea typeface="Calibri" panose="020F0502020204030204" pitchFamily="34" charset="0"/>
                <a:cs typeface="Calibri" panose="020F0502020204030204" pitchFamily="34" charset="0"/>
              </a:rPr>
              <a:t> Royal Society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of</a:t>
            </a:r>
            <a:r>
              <a:rPr lang="pt-BR" sz="1000" kern="0" dirty="0">
                <a:effectLst/>
                <a:latin typeface="Calibri" panose="020F0502020204030204" pitchFamily="34" charset="0"/>
                <a:ea typeface="Calibri" panose="020F0502020204030204" pitchFamily="34" charset="0"/>
                <a:cs typeface="Calibri" panose="020F0502020204030204" pitchFamily="34" charset="0"/>
              </a:rPr>
              <a:t> </a:t>
            </a:r>
            <a:r>
              <a:rPr lang="pt-BR" sz="1000" kern="0" dirty="0" err="1">
                <a:effectLst/>
                <a:latin typeface="Calibri" panose="020F0502020204030204" pitchFamily="34" charset="0"/>
                <a:ea typeface="Calibri" panose="020F0502020204030204" pitchFamily="34" charset="0"/>
                <a:cs typeface="Calibri" panose="020F0502020204030204" pitchFamily="34" charset="0"/>
              </a:rPr>
              <a:t>Chemistry</a:t>
            </a:r>
            <a:r>
              <a:rPr lang="pt-BR" sz="1000" kern="0" dirty="0">
                <a:effectLst/>
                <a:latin typeface="Calibri" panose="020F0502020204030204" pitchFamily="34" charset="0"/>
                <a:ea typeface="Calibri" panose="020F0502020204030204" pitchFamily="34" charset="0"/>
                <a:cs typeface="Calibri" panose="020F0502020204030204" pitchFamily="34" charset="0"/>
              </a:rPr>
              <a:t>, 2019.</a:t>
            </a:r>
            <a:endParaRPr lang="pt-BR"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91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Diagrama&#10;&#10;Descrição gerada automaticamente">
            <a:extLst>
              <a:ext uri="{FF2B5EF4-FFF2-40B4-BE49-F238E27FC236}">
                <a16:creationId xmlns:a16="http://schemas.microsoft.com/office/drawing/2014/main" id="{AA61F582-48C6-BBCF-990C-45CCD8E53A05}"/>
              </a:ext>
            </a:extLst>
          </p:cNvPr>
          <p:cNvPicPr>
            <a:picLocks noChangeAspect="1"/>
          </p:cNvPicPr>
          <p:nvPr/>
        </p:nvPicPr>
        <p:blipFill>
          <a:blip r:embed="rId2"/>
          <a:stretch>
            <a:fillRect/>
          </a:stretch>
        </p:blipFill>
        <p:spPr>
          <a:xfrm>
            <a:off x="1215646" y="110359"/>
            <a:ext cx="9760708" cy="6637282"/>
          </a:xfrm>
          <a:prstGeom prst="rect">
            <a:avLst/>
          </a:prstGeom>
        </p:spPr>
      </p:pic>
      <p:sp>
        <p:nvSpPr>
          <p:cNvPr id="5" name="CaixaDeTexto 4">
            <a:extLst>
              <a:ext uri="{FF2B5EF4-FFF2-40B4-BE49-F238E27FC236}">
                <a16:creationId xmlns:a16="http://schemas.microsoft.com/office/drawing/2014/main" id="{273823C8-86A5-66BF-1724-E6959E16A308}"/>
              </a:ext>
            </a:extLst>
          </p:cNvPr>
          <p:cNvSpPr txBox="1"/>
          <p:nvPr/>
        </p:nvSpPr>
        <p:spPr>
          <a:xfrm>
            <a:off x="9627439" y="6505899"/>
            <a:ext cx="2522483" cy="249684"/>
          </a:xfrm>
          <a:prstGeom prst="rect">
            <a:avLst/>
          </a:prstGeom>
          <a:solidFill>
            <a:schemeClr val="bg1"/>
          </a:solidFill>
        </p:spPr>
        <p:txBody>
          <a:bodyPr wrap="square">
            <a:spAutoFit/>
          </a:bodyPr>
          <a:lstStyle/>
          <a:p>
            <a:pPr>
              <a:lnSpc>
                <a:spcPct val="107000"/>
              </a:lnSpc>
              <a:spcAft>
                <a:spcPts val="800"/>
              </a:spcAft>
            </a:pP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Desai</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A, et al. Lung </a:t>
            </a: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Cancer</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2022;163:96-106.</a:t>
            </a:r>
          </a:p>
        </p:txBody>
      </p:sp>
    </p:spTree>
    <p:extLst>
      <p:ext uri="{BB962C8B-B14F-4D97-AF65-F5344CB8AC3E}">
        <p14:creationId xmlns:p14="http://schemas.microsoft.com/office/powerpoint/2010/main" val="322685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42666B-B5F2-2E33-AC47-B60FEBECA61E}"/>
              </a:ext>
            </a:extLst>
          </p:cNvPr>
          <p:cNvSpPr txBox="1"/>
          <p:nvPr/>
        </p:nvSpPr>
        <p:spPr>
          <a:xfrm>
            <a:off x="0" y="500234"/>
            <a:ext cx="12192000" cy="584775"/>
          </a:xfrm>
          <a:prstGeom prst="rect">
            <a:avLst/>
          </a:prstGeom>
          <a:solidFill>
            <a:srgbClr val="0070C0"/>
          </a:solidFill>
        </p:spPr>
        <p:txBody>
          <a:bodyPr wrap="square" rtlCol="0">
            <a:spAutoFit/>
          </a:bodyPr>
          <a:lstStyle/>
          <a:p>
            <a:pPr algn="ctr"/>
            <a:r>
              <a:rPr lang="pt-BR" sz="3200" dirty="0">
                <a:solidFill>
                  <a:schemeClr val="bg1"/>
                </a:solidFill>
              </a:rPr>
              <a:t>Trop-2 (</a:t>
            </a:r>
            <a:r>
              <a:rPr lang="pt-BR" sz="3200" dirty="0" err="1">
                <a:solidFill>
                  <a:schemeClr val="bg1"/>
                </a:solidFill>
              </a:rPr>
              <a:t>Trophoblast</a:t>
            </a:r>
            <a:r>
              <a:rPr lang="pt-BR" sz="3200" dirty="0">
                <a:solidFill>
                  <a:schemeClr val="bg1"/>
                </a:solidFill>
              </a:rPr>
              <a:t> </a:t>
            </a:r>
            <a:r>
              <a:rPr lang="pt-BR" sz="3200" dirty="0" err="1">
                <a:solidFill>
                  <a:schemeClr val="bg1"/>
                </a:solidFill>
              </a:rPr>
              <a:t>cell</a:t>
            </a:r>
            <a:r>
              <a:rPr lang="pt-BR" sz="3200" dirty="0">
                <a:solidFill>
                  <a:schemeClr val="bg1"/>
                </a:solidFill>
              </a:rPr>
              <a:t>-surface </a:t>
            </a:r>
            <a:r>
              <a:rPr lang="pt-BR" sz="3200" dirty="0" err="1">
                <a:solidFill>
                  <a:schemeClr val="bg1"/>
                </a:solidFill>
              </a:rPr>
              <a:t>antigen</a:t>
            </a:r>
            <a:r>
              <a:rPr lang="pt-BR" sz="3200" dirty="0">
                <a:solidFill>
                  <a:schemeClr val="bg1"/>
                </a:solidFill>
              </a:rPr>
              <a:t> 2)</a:t>
            </a:r>
          </a:p>
        </p:txBody>
      </p:sp>
      <p:sp>
        <p:nvSpPr>
          <p:cNvPr id="3" name="CaixaDeTexto 2">
            <a:extLst>
              <a:ext uri="{FF2B5EF4-FFF2-40B4-BE49-F238E27FC236}">
                <a16:creationId xmlns:a16="http://schemas.microsoft.com/office/drawing/2014/main" id="{477A5F6C-702C-6062-6ACC-8DE292306B7E}"/>
              </a:ext>
            </a:extLst>
          </p:cNvPr>
          <p:cNvSpPr txBox="1"/>
          <p:nvPr/>
        </p:nvSpPr>
        <p:spPr>
          <a:xfrm>
            <a:off x="1472763" y="1767214"/>
            <a:ext cx="9438289" cy="3477875"/>
          </a:xfrm>
          <a:prstGeom prst="rect">
            <a:avLst/>
          </a:prstGeom>
          <a:ln>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pt-BR" sz="2000" dirty="0">
                <a:solidFill>
                  <a:schemeClr val="bg2"/>
                </a:solidFill>
              </a:rPr>
              <a:t>Glicoproteína transmembrana transdutora de sinal de cálcio.</a:t>
            </a:r>
          </a:p>
          <a:p>
            <a:pPr marL="285750" indent="-285750">
              <a:buFont typeface="Arial" panose="020B0604020202020204" pitchFamily="34" charset="0"/>
              <a:buChar char="•"/>
            </a:pPr>
            <a:endParaRPr lang="pt-BR" sz="2000" dirty="0">
              <a:solidFill>
                <a:schemeClr val="bg2"/>
              </a:solidFill>
            </a:endParaRPr>
          </a:p>
          <a:p>
            <a:pPr marL="285750" indent="-285750">
              <a:buFont typeface="Arial" panose="020B0604020202020204" pitchFamily="34" charset="0"/>
              <a:buChar char="•"/>
            </a:pPr>
            <a:r>
              <a:rPr lang="pt-BR" sz="2000" dirty="0">
                <a:solidFill>
                  <a:schemeClr val="bg2"/>
                </a:solidFill>
              </a:rPr>
              <a:t>Media a migração celular e crescimento.</a:t>
            </a:r>
          </a:p>
          <a:p>
            <a:pPr marL="285750" indent="-285750">
              <a:buFont typeface="Arial" panose="020B0604020202020204" pitchFamily="34" charset="0"/>
              <a:buChar char="•"/>
            </a:pPr>
            <a:endParaRPr lang="pt-BR" sz="2000" dirty="0">
              <a:solidFill>
                <a:schemeClr val="bg2"/>
              </a:solidFill>
            </a:endParaRPr>
          </a:p>
          <a:p>
            <a:pPr marL="285750" indent="-285750">
              <a:buFont typeface="Arial" panose="020B0604020202020204" pitchFamily="34" charset="0"/>
              <a:buChar char="•"/>
            </a:pPr>
            <a:r>
              <a:rPr lang="pt-BR" sz="2000" dirty="0" err="1">
                <a:solidFill>
                  <a:schemeClr val="bg2"/>
                </a:solidFill>
              </a:rPr>
              <a:t>Hiperexpressão</a:t>
            </a:r>
            <a:r>
              <a:rPr lang="pt-BR" sz="2000" dirty="0">
                <a:solidFill>
                  <a:schemeClr val="bg2"/>
                </a:solidFill>
              </a:rPr>
              <a:t> observada em até 64% dos adenocarcinomas pulmonares e 75% dos carcinomas de células escamosas.</a:t>
            </a:r>
          </a:p>
          <a:p>
            <a:pPr marL="285750" indent="-285750">
              <a:buFont typeface="Arial" panose="020B0604020202020204" pitchFamily="34" charset="0"/>
              <a:buChar char="•"/>
            </a:pPr>
            <a:endParaRPr lang="pt-BR" sz="2000" dirty="0">
              <a:solidFill>
                <a:schemeClr val="bg2"/>
              </a:solidFill>
            </a:endParaRPr>
          </a:p>
          <a:p>
            <a:pPr marL="285750" indent="-285750">
              <a:buFont typeface="Arial" panose="020B0604020202020204" pitchFamily="34" charset="0"/>
              <a:buChar char="•"/>
            </a:pPr>
            <a:r>
              <a:rPr lang="pt-BR" sz="2000" dirty="0">
                <a:solidFill>
                  <a:schemeClr val="bg2"/>
                </a:solidFill>
              </a:rPr>
              <a:t>Associada a pior sobrevida global e sobrevida livre de doença em vários tumores sólidos.</a:t>
            </a:r>
          </a:p>
          <a:p>
            <a:pPr marL="285750" indent="-285750">
              <a:buFont typeface="Arial" panose="020B0604020202020204" pitchFamily="34" charset="0"/>
              <a:buChar char="•"/>
            </a:pPr>
            <a:endParaRPr lang="pt-BR" sz="2000" dirty="0">
              <a:solidFill>
                <a:schemeClr val="bg2"/>
              </a:solidFill>
            </a:endParaRPr>
          </a:p>
          <a:p>
            <a:pPr marL="285750" indent="-285750">
              <a:buFont typeface="Arial" panose="020B0604020202020204" pitchFamily="34" charset="0"/>
              <a:buChar char="•"/>
            </a:pPr>
            <a:r>
              <a:rPr lang="pt-BR" sz="2000" dirty="0">
                <a:solidFill>
                  <a:schemeClr val="bg2"/>
                </a:solidFill>
              </a:rPr>
              <a:t>Pode ter um papel na resistência a QT e apoptose de células T CD8.</a:t>
            </a:r>
          </a:p>
        </p:txBody>
      </p:sp>
      <p:sp>
        <p:nvSpPr>
          <p:cNvPr id="7" name="CaixaDeTexto 6">
            <a:extLst>
              <a:ext uri="{FF2B5EF4-FFF2-40B4-BE49-F238E27FC236}">
                <a16:creationId xmlns:a16="http://schemas.microsoft.com/office/drawing/2014/main" id="{C0B4FD5D-F0FA-51DE-D811-9BB62803C069}"/>
              </a:ext>
            </a:extLst>
          </p:cNvPr>
          <p:cNvSpPr txBox="1"/>
          <p:nvPr/>
        </p:nvSpPr>
        <p:spPr>
          <a:xfrm>
            <a:off x="9535511" y="6327227"/>
            <a:ext cx="2751082" cy="246221"/>
          </a:xfrm>
          <a:prstGeom prst="rect">
            <a:avLst/>
          </a:prstGeom>
          <a:noFill/>
        </p:spPr>
        <p:txBody>
          <a:bodyPr wrap="square">
            <a:spAutoFit/>
          </a:bodyPr>
          <a:lstStyle/>
          <a:p>
            <a:pPr algn="l"/>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Coleman N et al. </a:t>
            </a:r>
            <a:r>
              <a:rPr lang="pt-BR" sz="1000" i="1" dirty="0">
                <a:solidFill>
                  <a:srgbClr val="222222"/>
                </a:solidFill>
                <a:latin typeface="Calibri" panose="020F0502020204030204" pitchFamily="34" charset="0"/>
                <a:ea typeface="Calibri" panose="020F0502020204030204" pitchFamily="34" charset="0"/>
                <a:cs typeface="Calibri" panose="020F0502020204030204" pitchFamily="34" charset="0"/>
              </a:rPr>
              <a:t>NPJ</a:t>
            </a:r>
            <a:r>
              <a:rPr lang="pt-BR" sz="10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Precis. </a:t>
            </a:r>
            <a:r>
              <a:rPr lang="pt-BR" sz="1000" b="0" i="1"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Onc</a:t>
            </a:r>
            <a:r>
              <a:rPr lang="pt-BR" sz="10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t-BR" sz="10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7</a:t>
            </a: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5 (2023). </a:t>
            </a:r>
          </a:p>
        </p:txBody>
      </p:sp>
      <p:sp>
        <p:nvSpPr>
          <p:cNvPr id="9" name="CaixaDeTexto 8">
            <a:extLst>
              <a:ext uri="{FF2B5EF4-FFF2-40B4-BE49-F238E27FC236}">
                <a16:creationId xmlns:a16="http://schemas.microsoft.com/office/drawing/2014/main" id="{031AD175-A193-B594-F256-85E862366D68}"/>
              </a:ext>
            </a:extLst>
          </p:cNvPr>
          <p:cNvSpPr txBox="1"/>
          <p:nvPr/>
        </p:nvSpPr>
        <p:spPr>
          <a:xfrm>
            <a:off x="8379373" y="6573448"/>
            <a:ext cx="3812627" cy="246221"/>
          </a:xfrm>
          <a:prstGeom prst="rect">
            <a:avLst/>
          </a:prstGeom>
          <a:noFill/>
        </p:spPr>
        <p:txBody>
          <a:bodyPr wrap="square">
            <a:spAutoFit/>
          </a:bodyPr>
          <a:lstStyle/>
          <a:p>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Rosner</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et al. Am </a:t>
            </a: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Soc</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Clin </a:t>
            </a: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Oncol</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Educ</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Book. 2023 May;43:e389968. </a:t>
            </a:r>
            <a:endParaRPr lang="pt-BR" sz="1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25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E9867C94-E967-E534-1E02-2D70C340574E}"/>
              </a:ext>
            </a:extLst>
          </p:cNvPr>
          <p:cNvGraphicFramePr/>
          <p:nvPr>
            <p:extLst>
              <p:ext uri="{D42A27DB-BD31-4B8C-83A1-F6EECF244321}">
                <p14:modId xmlns:p14="http://schemas.microsoft.com/office/powerpoint/2010/main" val="2654133204"/>
              </p:ext>
            </p:extLst>
          </p:nvPr>
        </p:nvGraphicFramePr>
        <p:xfrm>
          <a:off x="4880298" y="1255685"/>
          <a:ext cx="8128000" cy="541866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Agrupar 8">
            <a:extLst>
              <a:ext uri="{FF2B5EF4-FFF2-40B4-BE49-F238E27FC236}">
                <a16:creationId xmlns:a16="http://schemas.microsoft.com/office/drawing/2014/main" id="{EF1684B1-B494-6803-06C3-670FC6544419}"/>
              </a:ext>
            </a:extLst>
          </p:cNvPr>
          <p:cNvGrpSpPr/>
          <p:nvPr/>
        </p:nvGrpSpPr>
        <p:grpSpPr>
          <a:xfrm>
            <a:off x="7504980" y="2236614"/>
            <a:ext cx="3026066" cy="2579526"/>
            <a:chOff x="4853989" y="1649885"/>
            <a:chExt cx="3026066" cy="2579526"/>
          </a:xfrm>
        </p:grpSpPr>
        <p:sp>
          <p:nvSpPr>
            <p:cNvPr id="5" name="CaixaDeTexto 4">
              <a:extLst>
                <a:ext uri="{FF2B5EF4-FFF2-40B4-BE49-F238E27FC236}">
                  <a16:creationId xmlns:a16="http://schemas.microsoft.com/office/drawing/2014/main" id="{19FABE91-122B-219B-7E32-AD0881055D16}"/>
                </a:ext>
              </a:extLst>
            </p:cNvPr>
            <p:cNvSpPr txBox="1"/>
            <p:nvPr/>
          </p:nvSpPr>
          <p:spPr>
            <a:xfrm>
              <a:off x="5290168" y="1649885"/>
              <a:ext cx="859531" cy="646331"/>
            </a:xfrm>
            <a:prstGeom prst="rect">
              <a:avLst/>
            </a:prstGeom>
            <a:noFill/>
          </p:spPr>
          <p:txBody>
            <a:bodyPr wrap="none" rtlCol="0">
              <a:spAutoFit/>
            </a:bodyPr>
            <a:lstStyle/>
            <a:p>
              <a:pPr algn="ctr"/>
              <a:r>
                <a:rPr lang="pt-BR" dirty="0"/>
                <a:t>18%</a:t>
              </a:r>
            </a:p>
            <a:p>
              <a:pPr algn="ctr"/>
              <a:r>
                <a:rPr lang="pt-BR" dirty="0"/>
                <a:t>21/115</a:t>
              </a:r>
            </a:p>
          </p:txBody>
        </p:sp>
        <p:sp>
          <p:nvSpPr>
            <p:cNvPr id="6" name="CaixaDeTexto 5">
              <a:extLst>
                <a:ext uri="{FF2B5EF4-FFF2-40B4-BE49-F238E27FC236}">
                  <a16:creationId xmlns:a16="http://schemas.microsoft.com/office/drawing/2014/main" id="{E8EDEAF2-EE42-8F07-FDBA-FBF848664FBF}"/>
                </a:ext>
              </a:extLst>
            </p:cNvPr>
            <p:cNvSpPr txBox="1"/>
            <p:nvPr/>
          </p:nvSpPr>
          <p:spPr>
            <a:xfrm>
              <a:off x="4853989" y="3583080"/>
              <a:ext cx="976549" cy="646331"/>
            </a:xfrm>
            <a:prstGeom prst="rect">
              <a:avLst/>
            </a:prstGeom>
            <a:noFill/>
          </p:spPr>
          <p:txBody>
            <a:bodyPr wrap="none" rtlCol="0">
              <a:spAutoFit/>
            </a:bodyPr>
            <a:lstStyle/>
            <a:p>
              <a:pPr algn="ctr"/>
              <a:r>
                <a:rPr lang="pt-BR" dirty="0"/>
                <a:t>75%</a:t>
              </a:r>
            </a:p>
            <a:p>
              <a:pPr algn="ctr"/>
              <a:r>
                <a:rPr lang="pt-BR" dirty="0"/>
                <a:t>150/201</a:t>
              </a:r>
            </a:p>
          </p:txBody>
        </p:sp>
        <p:sp>
          <p:nvSpPr>
            <p:cNvPr id="7" name="CaixaDeTexto 6">
              <a:extLst>
                <a:ext uri="{FF2B5EF4-FFF2-40B4-BE49-F238E27FC236}">
                  <a16:creationId xmlns:a16="http://schemas.microsoft.com/office/drawing/2014/main" id="{25A7E0F2-9392-24EB-83F6-437A72F3EEDD}"/>
                </a:ext>
              </a:extLst>
            </p:cNvPr>
            <p:cNvSpPr txBox="1"/>
            <p:nvPr/>
          </p:nvSpPr>
          <p:spPr>
            <a:xfrm>
              <a:off x="6903506" y="2916382"/>
              <a:ext cx="976549" cy="646331"/>
            </a:xfrm>
            <a:prstGeom prst="rect">
              <a:avLst/>
            </a:prstGeom>
            <a:noFill/>
          </p:spPr>
          <p:txBody>
            <a:bodyPr wrap="none" rtlCol="0">
              <a:spAutoFit/>
            </a:bodyPr>
            <a:lstStyle/>
            <a:p>
              <a:pPr algn="ctr"/>
              <a:r>
                <a:rPr lang="pt-BR" dirty="0"/>
                <a:t>64%</a:t>
              </a:r>
            </a:p>
            <a:p>
              <a:pPr algn="ctr"/>
              <a:r>
                <a:rPr lang="pt-BR" dirty="0"/>
                <a:t>172/270</a:t>
              </a:r>
            </a:p>
          </p:txBody>
        </p:sp>
      </p:grpSp>
      <p:sp>
        <p:nvSpPr>
          <p:cNvPr id="8" name="CaixaDeTexto 7">
            <a:extLst>
              <a:ext uri="{FF2B5EF4-FFF2-40B4-BE49-F238E27FC236}">
                <a16:creationId xmlns:a16="http://schemas.microsoft.com/office/drawing/2014/main" id="{3F8E7084-E8C7-6E84-38B3-E3C890BDDECA}"/>
              </a:ext>
            </a:extLst>
          </p:cNvPr>
          <p:cNvSpPr txBox="1"/>
          <p:nvPr/>
        </p:nvSpPr>
        <p:spPr>
          <a:xfrm>
            <a:off x="9401639" y="834753"/>
            <a:ext cx="275371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a:t>*Alta expressão de</a:t>
            </a:r>
            <a:r>
              <a:rPr lang="en-US" dirty="0"/>
              <a:t> TROP2 (</a:t>
            </a:r>
            <a:r>
              <a:rPr lang="en-US" dirty="0" err="1"/>
              <a:t>Intensidade</a:t>
            </a:r>
            <a:r>
              <a:rPr lang="en-US" dirty="0"/>
              <a:t> 1 ≥ 50% </a:t>
            </a:r>
            <a:r>
              <a:rPr lang="en-US" dirty="0" err="1"/>
              <a:t>ou</a:t>
            </a:r>
            <a:r>
              <a:rPr lang="en-US" dirty="0"/>
              <a:t> </a:t>
            </a:r>
            <a:r>
              <a:rPr lang="en-US" dirty="0" err="1"/>
              <a:t>Intensidade</a:t>
            </a:r>
            <a:r>
              <a:rPr lang="en-US" dirty="0"/>
              <a:t> 2 ≥ 10%)</a:t>
            </a:r>
            <a:endParaRPr lang="pt-BR" dirty="0"/>
          </a:p>
        </p:txBody>
      </p:sp>
      <p:pic>
        <p:nvPicPr>
          <p:cNvPr id="11" name="Imagem 10">
            <a:extLst>
              <a:ext uri="{FF2B5EF4-FFF2-40B4-BE49-F238E27FC236}">
                <a16:creationId xmlns:a16="http://schemas.microsoft.com/office/drawing/2014/main" id="{4355D730-7511-C08A-7AF4-6335261A43D5}"/>
              </a:ext>
            </a:extLst>
          </p:cNvPr>
          <p:cNvPicPr>
            <a:picLocks noChangeAspect="1"/>
          </p:cNvPicPr>
          <p:nvPr/>
        </p:nvPicPr>
        <p:blipFill>
          <a:blip r:embed="rId4"/>
          <a:stretch>
            <a:fillRect/>
          </a:stretch>
        </p:blipFill>
        <p:spPr>
          <a:xfrm>
            <a:off x="78971" y="2958662"/>
            <a:ext cx="6331758" cy="2096814"/>
          </a:xfrm>
          <a:prstGeom prst="rect">
            <a:avLst/>
          </a:prstGeom>
        </p:spPr>
      </p:pic>
      <p:pic>
        <p:nvPicPr>
          <p:cNvPr id="13" name="Imagem 12">
            <a:extLst>
              <a:ext uri="{FF2B5EF4-FFF2-40B4-BE49-F238E27FC236}">
                <a16:creationId xmlns:a16="http://schemas.microsoft.com/office/drawing/2014/main" id="{124C3394-7788-491D-08A8-FB2E00D1B091}"/>
              </a:ext>
            </a:extLst>
          </p:cNvPr>
          <p:cNvPicPr>
            <a:picLocks noChangeAspect="1"/>
          </p:cNvPicPr>
          <p:nvPr/>
        </p:nvPicPr>
        <p:blipFill>
          <a:blip r:embed="rId5"/>
          <a:stretch>
            <a:fillRect/>
          </a:stretch>
        </p:blipFill>
        <p:spPr>
          <a:xfrm>
            <a:off x="0" y="74209"/>
            <a:ext cx="7546428" cy="2000948"/>
          </a:xfrm>
          <a:prstGeom prst="rect">
            <a:avLst/>
          </a:prstGeom>
        </p:spPr>
      </p:pic>
    </p:spTree>
    <p:extLst>
      <p:ext uri="{BB962C8B-B14F-4D97-AF65-F5344CB8AC3E}">
        <p14:creationId xmlns:p14="http://schemas.microsoft.com/office/powerpoint/2010/main" val="44067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975745F1-3BE0-F65F-3C4E-12F98E8D6B31}"/>
              </a:ext>
            </a:extLst>
          </p:cNvPr>
          <p:cNvSpPr txBox="1"/>
          <p:nvPr/>
        </p:nvSpPr>
        <p:spPr>
          <a:xfrm>
            <a:off x="8153399" y="640081"/>
            <a:ext cx="3395133" cy="55744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HER2 (Human epidermal growth factor receptor 2)</a:t>
            </a:r>
          </a:p>
        </p:txBody>
      </p:sp>
      <p:sp>
        <p:nvSpPr>
          <p:cNvPr id="5" name="CaixaDeTexto 4">
            <a:extLst>
              <a:ext uri="{FF2B5EF4-FFF2-40B4-BE49-F238E27FC236}">
                <a16:creationId xmlns:a16="http://schemas.microsoft.com/office/drawing/2014/main" id="{DC5C2FB3-447B-9A4C-57C2-BFCD6519DA6F}"/>
              </a:ext>
            </a:extLst>
          </p:cNvPr>
          <p:cNvSpPr txBox="1"/>
          <p:nvPr/>
        </p:nvSpPr>
        <p:spPr>
          <a:xfrm>
            <a:off x="642938" y="639763"/>
            <a:ext cx="6569075" cy="4213225"/>
          </a:xfrm>
          <a:prstGeom prst="rect">
            <a:avLst/>
          </a:prstGeom>
          <a:noFill/>
        </p:spPr>
        <p:txBody>
          <a:bodyPr wrap="square" rtlCol="0" anchor="t">
            <a:normAutofit/>
          </a:bodyPr>
          <a:lstStyle/>
          <a:p>
            <a:pPr marL="285750" indent="-285750">
              <a:lnSpc>
                <a:spcPct val="90000"/>
              </a:lnSpc>
              <a:spcAft>
                <a:spcPts val="600"/>
              </a:spcAft>
              <a:buFont typeface="Arial" panose="020B0604020202020204" pitchFamily="34" charset="0"/>
              <a:buChar char="•"/>
            </a:pPr>
            <a:r>
              <a:rPr lang="pt-BR" sz="1500" dirty="0"/>
              <a:t>Proteína transmembrana codificada pelo gene do receptor erb-b2 tirosina quinase 2.</a:t>
            </a:r>
          </a:p>
          <a:p>
            <a:pPr marL="285750" indent="-285750">
              <a:lnSpc>
                <a:spcPct val="90000"/>
              </a:lnSpc>
              <a:spcAft>
                <a:spcPts val="600"/>
              </a:spcAft>
              <a:buFont typeface="Arial" panose="020B0604020202020204" pitchFamily="34" charset="0"/>
              <a:buChar char="•"/>
            </a:pPr>
            <a:r>
              <a:rPr lang="pt-BR" sz="1500" dirty="0"/>
              <a:t>Alterações em HER2 em NSCLC é descrita em três mecanismos: 1) mutação; 2) ganho no número de cópias/</a:t>
            </a:r>
            <a:r>
              <a:rPr lang="pt-BR" sz="1500" dirty="0" err="1"/>
              <a:t>ampliacação</a:t>
            </a:r>
            <a:r>
              <a:rPr lang="pt-BR" sz="1500" dirty="0"/>
              <a:t>; 3) </a:t>
            </a:r>
            <a:r>
              <a:rPr lang="pt-BR" sz="1500" dirty="0" err="1"/>
              <a:t>hiperexpressão</a:t>
            </a:r>
            <a:r>
              <a:rPr lang="pt-BR" sz="1500" dirty="0"/>
              <a:t>.</a:t>
            </a:r>
          </a:p>
          <a:p>
            <a:pPr marL="285750" indent="-285750">
              <a:lnSpc>
                <a:spcPct val="90000"/>
              </a:lnSpc>
              <a:spcAft>
                <a:spcPts val="600"/>
              </a:spcAft>
              <a:buFont typeface="Arial" panose="020B0604020202020204" pitchFamily="34" charset="0"/>
              <a:buChar char="•"/>
            </a:pPr>
            <a:r>
              <a:rPr lang="pt-BR" sz="1500" dirty="0"/>
              <a:t>Mutações são tipicamente inserções in frame no </a:t>
            </a:r>
            <a:r>
              <a:rPr lang="pt-BR" sz="1500" dirty="0" err="1"/>
              <a:t>exon</a:t>
            </a:r>
            <a:r>
              <a:rPr lang="pt-BR" sz="1500" dirty="0"/>
              <a:t> 20 (96%)</a:t>
            </a:r>
          </a:p>
          <a:p>
            <a:pPr marL="285750" indent="-285750">
              <a:lnSpc>
                <a:spcPct val="90000"/>
              </a:lnSpc>
              <a:spcAft>
                <a:spcPts val="600"/>
              </a:spcAft>
              <a:buFont typeface="Arial" panose="020B0604020202020204" pitchFamily="34" charset="0"/>
              <a:buChar char="•"/>
            </a:pPr>
            <a:r>
              <a:rPr lang="pt-BR" sz="1500" dirty="0"/>
              <a:t>Ocorre em 1 a 4% dos NSCLC.</a:t>
            </a:r>
          </a:p>
          <a:p>
            <a:pPr marL="285750" indent="-285750">
              <a:lnSpc>
                <a:spcPct val="90000"/>
              </a:lnSpc>
              <a:spcAft>
                <a:spcPts val="600"/>
              </a:spcAft>
              <a:buFont typeface="Arial" panose="020B0604020202020204" pitchFamily="34" charset="0"/>
              <a:buChar char="•"/>
            </a:pPr>
            <a:r>
              <a:rPr lang="pt-BR" sz="1500" dirty="0"/>
              <a:t>Mais frequente em nunca fumantes e adenocarcinoma.</a:t>
            </a:r>
          </a:p>
          <a:p>
            <a:pPr marL="285750" indent="-285750">
              <a:lnSpc>
                <a:spcPct val="90000"/>
              </a:lnSpc>
              <a:spcAft>
                <a:spcPts val="600"/>
              </a:spcAft>
              <a:buFont typeface="Arial" panose="020B0604020202020204" pitchFamily="34" charset="0"/>
              <a:buChar char="•"/>
            </a:pPr>
            <a:r>
              <a:rPr lang="pt-BR" sz="1500" dirty="0"/>
              <a:t>Amplificação: 2 a 5% dos NSCLC.</a:t>
            </a:r>
          </a:p>
          <a:p>
            <a:pPr marL="285750" indent="-285750">
              <a:lnSpc>
                <a:spcPct val="90000"/>
              </a:lnSpc>
              <a:spcAft>
                <a:spcPts val="600"/>
              </a:spcAft>
              <a:buFont typeface="Arial" panose="020B0604020202020204" pitchFamily="34" charset="0"/>
              <a:buChar char="•"/>
            </a:pPr>
            <a:r>
              <a:rPr lang="pt-BR" sz="1500" dirty="0" err="1"/>
              <a:t>Hiperexpressão</a:t>
            </a:r>
            <a:r>
              <a:rPr lang="pt-BR" sz="1500" dirty="0"/>
              <a:t> proteica: 10 a 30% dos NSCLC (</a:t>
            </a:r>
            <a:r>
              <a:rPr lang="pt-BR" sz="1500" dirty="0" err="1"/>
              <a:t>frequencia</a:t>
            </a:r>
            <a:r>
              <a:rPr lang="pt-BR" sz="1500" dirty="0"/>
              <a:t> específica depende do </a:t>
            </a:r>
            <a:r>
              <a:rPr lang="pt-BR" sz="1500" dirty="0" err="1"/>
              <a:t>cutoff</a:t>
            </a:r>
            <a:r>
              <a:rPr lang="pt-BR" sz="1500" dirty="0"/>
              <a:t> usado).</a:t>
            </a:r>
          </a:p>
          <a:p>
            <a:pPr marL="285750" indent="-285750">
              <a:lnSpc>
                <a:spcPct val="90000"/>
              </a:lnSpc>
              <a:spcAft>
                <a:spcPts val="600"/>
              </a:spcAft>
              <a:buFont typeface="Arial" panose="020B0604020202020204" pitchFamily="34" charset="0"/>
              <a:buChar char="•"/>
            </a:pPr>
            <a:r>
              <a:rPr lang="pt-BR" sz="1500" dirty="0"/>
              <a:t>Correlação com pior sobrevida.</a:t>
            </a:r>
          </a:p>
          <a:p>
            <a:pPr marL="285750" indent="-285750">
              <a:lnSpc>
                <a:spcPct val="90000"/>
              </a:lnSpc>
              <a:spcAft>
                <a:spcPts val="600"/>
              </a:spcAft>
              <a:buFont typeface="Arial" panose="020B0604020202020204" pitchFamily="34" charset="0"/>
              <a:buChar char="•"/>
            </a:pPr>
            <a:r>
              <a:rPr lang="pt-BR" sz="1500" dirty="0"/>
              <a:t>Destiny-Lung01 fase 2 avaliou duas </a:t>
            </a:r>
            <a:r>
              <a:rPr lang="pt-BR" sz="1500" dirty="0" err="1"/>
              <a:t>cohorts</a:t>
            </a:r>
            <a:r>
              <a:rPr lang="pt-BR" sz="1500" dirty="0"/>
              <a:t> de NSCLC: Her2 </a:t>
            </a:r>
            <a:r>
              <a:rPr lang="pt-BR" sz="1500" dirty="0" err="1"/>
              <a:t>hiperexpresso</a:t>
            </a:r>
            <a:r>
              <a:rPr lang="pt-BR" sz="1500" dirty="0"/>
              <a:t> e Her2 mutado. Robusta atividade na </a:t>
            </a:r>
            <a:r>
              <a:rPr lang="pt-BR" sz="1500" dirty="0" err="1"/>
              <a:t>cohort</a:t>
            </a:r>
            <a:r>
              <a:rPr lang="pt-BR" sz="1500" dirty="0"/>
              <a:t> Her2 mutada.</a:t>
            </a:r>
          </a:p>
        </p:txBody>
      </p:sp>
      <p:sp>
        <p:nvSpPr>
          <p:cNvPr id="12" name="CaixaDeTexto 11">
            <a:extLst>
              <a:ext uri="{FF2B5EF4-FFF2-40B4-BE49-F238E27FC236}">
                <a16:creationId xmlns:a16="http://schemas.microsoft.com/office/drawing/2014/main" id="{AEECFB0F-5E77-3EA4-12CC-98012FAC9D06}"/>
              </a:ext>
            </a:extLst>
          </p:cNvPr>
          <p:cNvSpPr txBox="1"/>
          <p:nvPr/>
        </p:nvSpPr>
        <p:spPr>
          <a:xfrm>
            <a:off x="642938" y="4921250"/>
            <a:ext cx="1403350" cy="1292225"/>
          </a:xfrm>
          <a:prstGeom prst="rect">
            <a:avLst/>
          </a:prstGeom>
          <a:noFill/>
        </p:spPr>
        <p:txBody>
          <a:bodyPr wrap="square" anchor="t">
            <a:normAutofit/>
          </a:bodyPr>
          <a:lstStyle/>
          <a:p>
            <a:pPr algn="l">
              <a:lnSpc>
                <a:spcPct val="90000"/>
              </a:lnSpc>
              <a:spcAft>
                <a:spcPts val="600"/>
              </a:spcAft>
            </a:pPr>
            <a:r>
              <a:rPr lang="pt-BR" sz="1500" b="0" i="0">
                <a:solidFill>
                  <a:srgbClr val="222222"/>
                </a:solidFill>
                <a:effectLst/>
                <a:latin typeface="Calibri" panose="020F0502020204030204" pitchFamily="34" charset="0"/>
                <a:ea typeface="Calibri" panose="020F0502020204030204" pitchFamily="34" charset="0"/>
                <a:cs typeface="Calibri" panose="020F0502020204030204" pitchFamily="34" charset="0"/>
              </a:rPr>
              <a:t>Coleman N et al. </a:t>
            </a:r>
            <a:r>
              <a:rPr lang="pt-BR" sz="1500" i="1">
                <a:solidFill>
                  <a:srgbClr val="222222"/>
                </a:solidFill>
                <a:latin typeface="Calibri" panose="020F0502020204030204" pitchFamily="34" charset="0"/>
                <a:ea typeface="Calibri" panose="020F0502020204030204" pitchFamily="34" charset="0"/>
                <a:cs typeface="Calibri" panose="020F0502020204030204" pitchFamily="34" charset="0"/>
              </a:rPr>
              <a:t>NPJ</a:t>
            </a:r>
            <a:r>
              <a:rPr lang="pt-BR" sz="1500" b="0" i="1">
                <a:solidFill>
                  <a:srgbClr val="222222"/>
                </a:solidFill>
                <a:effectLst/>
                <a:latin typeface="Calibri" panose="020F0502020204030204" pitchFamily="34" charset="0"/>
                <a:ea typeface="Calibri" panose="020F0502020204030204" pitchFamily="34" charset="0"/>
                <a:cs typeface="Calibri" panose="020F0502020204030204" pitchFamily="34" charset="0"/>
              </a:rPr>
              <a:t> Precis. </a:t>
            </a:r>
            <a:r>
              <a:rPr lang="pt-BR" sz="1500" b="0" i="1" err="1">
                <a:solidFill>
                  <a:srgbClr val="222222"/>
                </a:solidFill>
                <a:effectLst/>
                <a:latin typeface="Calibri" panose="020F0502020204030204" pitchFamily="34" charset="0"/>
                <a:ea typeface="Calibri" panose="020F0502020204030204" pitchFamily="34" charset="0"/>
                <a:cs typeface="Calibri" panose="020F0502020204030204" pitchFamily="34" charset="0"/>
              </a:rPr>
              <a:t>Onc</a:t>
            </a:r>
            <a:r>
              <a:rPr lang="pt-BR" sz="1500" b="0" i="1">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pt-BR" sz="1500" b="0" i="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t-BR" sz="1500" b="1" i="0">
                <a:solidFill>
                  <a:srgbClr val="222222"/>
                </a:solidFill>
                <a:effectLst/>
                <a:latin typeface="Calibri" panose="020F0502020204030204" pitchFamily="34" charset="0"/>
                <a:ea typeface="Calibri" panose="020F0502020204030204" pitchFamily="34" charset="0"/>
                <a:cs typeface="Calibri" panose="020F0502020204030204" pitchFamily="34" charset="0"/>
              </a:rPr>
              <a:t>7</a:t>
            </a:r>
            <a:r>
              <a:rPr lang="pt-BR" sz="1500" b="0" i="0">
                <a:solidFill>
                  <a:srgbClr val="222222"/>
                </a:solidFill>
                <a:effectLst/>
                <a:latin typeface="Calibri" panose="020F0502020204030204" pitchFamily="34" charset="0"/>
                <a:ea typeface="Calibri" panose="020F0502020204030204" pitchFamily="34" charset="0"/>
                <a:cs typeface="Calibri" panose="020F0502020204030204" pitchFamily="34" charset="0"/>
              </a:rPr>
              <a:t>, 5 (2023). </a:t>
            </a:r>
          </a:p>
        </p:txBody>
      </p:sp>
      <p:sp>
        <p:nvSpPr>
          <p:cNvPr id="13" name="CaixaDeTexto 12">
            <a:extLst>
              <a:ext uri="{FF2B5EF4-FFF2-40B4-BE49-F238E27FC236}">
                <a16:creationId xmlns:a16="http://schemas.microsoft.com/office/drawing/2014/main" id="{1CF833F1-6D4A-000D-1C10-3E59E59C6E11}"/>
              </a:ext>
            </a:extLst>
          </p:cNvPr>
          <p:cNvSpPr txBox="1"/>
          <p:nvPr/>
        </p:nvSpPr>
        <p:spPr>
          <a:xfrm>
            <a:off x="2092325" y="4921250"/>
            <a:ext cx="2001838" cy="1292225"/>
          </a:xfrm>
          <a:prstGeom prst="rect">
            <a:avLst/>
          </a:prstGeom>
          <a:noFill/>
        </p:spPr>
        <p:txBody>
          <a:bodyPr wrap="square" anchor="t">
            <a:normAutofit/>
          </a:bodyPr>
          <a:lstStyle/>
          <a:p>
            <a:pPr>
              <a:lnSpc>
                <a:spcPct val="90000"/>
              </a:lnSpc>
              <a:spcAft>
                <a:spcPts val="600"/>
              </a:spcAft>
            </a:pPr>
            <a:r>
              <a:rPr lang="pt-BR" b="0" i="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Rosner</a:t>
            </a:r>
            <a:r>
              <a:rPr lang="pt-BR" b="0" i="0">
                <a:solidFill>
                  <a:srgbClr val="212121"/>
                </a:solidFill>
                <a:effectLst/>
                <a:latin typeface="Calibri" panose="020F0502020204030204" pitchFamily="34" charset="0"/>
                <a:ea typeface="Calibri" panose="020F0502020204030204" pitchFamily="34" charset="0"/>
                <a:cs typeface="Calibri" panose="020F0502020204030204" pitchFamily="34" charset="0"/>
              </a:rPr>
              <a:t> S et al. Am </a:t>
            </a:r>
            <a:r>
              <a:rPr lang="pt-BR" b="0" i="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Soc</a:t>
            </a:r>
            <a:r>
              <a:rPr lang="pt-BR" b="0" i="0">
                <a:solidFill>
                  <a:srgbClr val="212121"/>
                </a:solidFill>
                <a:effectLst/>
                <a:latin typeface="Calibri" panose="020F0502020204030204" pitchFamily="34" charset="0"/>
                <a:ea typeface="Calibri" panose="020F0502020204030204" pitchFamily="34" charset="0"/>
                <a:cs typeface="Calibri" panose="020F0502020204030204" pitchFamily="34" charset="0"/>
              </a:rPr>
              <a:t> Clin </a:t>
            </a:r>
            <a:r>
              <a:rPr lang="pt-BR" b="0" i="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Oncol</a:t>
            </a:r>
            <a:r>
              <a:rPr lang="pt-BR" b="0" i="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pt-BR" b="0" i="0" err="1">
                <a:solidFill>
                  <a:srgbClr val="212121"/>
                </a:solidFill>
                <a:effectLst/>
                <a:latin typeface="Calibri" panose="020F0502020204030204" pitchFamily="34" charset="0"/>
                <a:ea typeface="Calibri" panose="020F0502020204030204" pitchFamily="34" charset="0"/>
                <a:cs typeface="Calibri" panose="020F0502020204030204" pitchFamily="34" charset="0"/>
              </a:rPr>
              <a:t>Educ</a:t>
            </a:r>
            <a:r>
              <a:rPr lang="pt-BR" b="0" i="0">
                <a:solidFill>
                  <a:srgbClr val="212121"/>
                </a:solidFill>
                <a:effectLst/>
                <a:latin typeface="Calibri" panose="020F0502020204030204" pitchFamily="34" charset="0"/>
                <a:ea typeface="Calibri" panose="020F0502020204030204" pitchFamily="34" charset="0"/>
                <a:cs typeface="Calibri" panose="020F0502020204030204" pitchFamily="34" charset="0"/>
              </a:rPr>
              <a:t> Book. 2023 May;43:e389968. </a:t>
            </a:r>
            <a:endParaRPr lang="pt-BR">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1503B1AA-A091-37C7-5217-3EB6C2725DC1}"/>
              </a:ext>
            </a:extLst>
          </p:cNvPr>
          <p:cNvSpPr txBox="1"/>
          <p:nvPr/>
        </p:nvSpPr>
        <p:spPr>
          <a:xfrm>
            <a:off x="4138613" y="4921250"/>
            <a:ext cx="1341438" cy="1292225"/>
          </a:xfrm>
          <a:prstGeom prst="rect">
            <a:avLst/>
          </a:prstGeom>
          <a:noFill/>
        </p:spPr>
        <p:txBody>
          <a:bodyPr wrap="square" anchor="t">
            <a:normAutofit/>
          </a:bodyPr>
          <a:lstStyle/>
          <a:p>
            <a:pPr>
              <a:lnSpc>
                <a:spcPct val="90000"/>
              </a:lnSpc>
              <a:spcAft>
                <a:spcPts val="600"/>
              </a:spcAft>
            </a:pPr>
            <a:r>
              <a:rPr lang="pt-BR" b="0" i="0">
                <a:solidFill>
                  <a:srgbClr val="000000"/>
                </a:solidFill>
                <a:effectLst/>
              </a:rPr>
              <a:t>Li BT</a:t>
            </a:r>
            <a:r>
              <a:rPr lang="pt-BR">
                <a:solidFill>
                  <a:srgbClr val="000000"/>
                </a:solidFill>
              </a:rPr>
              <a:t> et al. </a:t>
            </a:r>
            <a:r>
              <a:rPr lang="pt-BR" b="0" i="0">
                <a:solidFill>
                  <a:srgbClr val="000000"/>
                </a:solidFill>
                <a:effectLst/>
              </a:rPr>
              <a:t>N </a:t>
            </a:r>
            <a:r>
              <a:rPr lang="pt-BR" b="0" i="0" err="1">
                <a:solidFill>
                  <a:srgbClr val="000000"/>
                </a:solidFill>
                <a:effectLst/>
              </a:rPr>
              <a:t>Engl</a:t>
            </a:r>
            <a:r>
              <a:rPr lang="pt-BR" b="0" i="0">
                <a:solidFill>
                  <a:srgbClr val="000000"/>
                </a:solidFill>
                <a:effectLst/>
              </a:rPr>
              <a:t> J Med 386:241-251, 2022.</a:t>
            </a:r>
            <a:endParaRPr lang="pt-BR"/>
          </a:p>
        </p:txBody>
      </p:sp>
      <p:sp>
        <p:nvSpPr>
          <p:cNvPr id="9" name="CaixaDeTexto 8">
            <a:extLst>
              <a:ext uri="{FF2B5EF4-FFF2-40B4-BE49-F238E27FC236}">
                <a16:creationId xmlns:a16="http://schemas.microsoft.com/office/drawing/2014/main" id="{FAE7A462-699F-A7CE-0BC3-765AECB0A563}"/>
              </a:ext>
            </a:extLst>
          </p:cNvPr>
          <p:cNvSpPr txBox="1"/>
          <p:nvPr/>
        </p:nvSpPr>
        <p:spPr>
          <a:xfrm>
            <a:off x="5524500" y="4921250"/>
            <a:ext cx="1687513" cy="1292225"/>
          </a:xfrm>
          <a:prstGeom prst="rect">
            <a:avLst/>
          </a:prstGeom>
          <a:noFill/>
        </p:spPr>
        <p:txBody>
          <a:bodyPr wrap="square" anchor="t">
            <a:normAutofit/>
          </a:bodyPr>
          <a:lstStyle/>
          <a:p>
            <a:pPr>
              <a:lnSpc>
                <a:spcPct val="90000"/>
              </a:lnSpc>
              <a:spcAft>
                <a:spcPts val="600"/>
              </a:spcAft>
            </a:pPr>
            <a:r>
              <a:rPr lang="en-US" sz="1500" b="0" i="0">
                <a:solidFill>
                  <a:srgbClr val="212121"/>
                </a:solidFill>
                <a:effectLst/>
              </a:rPr>
              <a:t>Merle G</a:t>
            </a:r>
            <a:r>
              <a:rPr lang="en-US" sz="1500">
                <a:solidFill>
                  <a:srgbClr val="212121"/>
                </a:solidFill>
              </a:rPr>
              <a:t> et al. </a:t>
            </a:r>
            <a:r>
              <a:rPr lang="en-US" sz="1500" b="0" i="0">
                <a:solidFill>
                  <a:srgbClr val="212121"/>
                </a:solidFill>
                <a:effectLst/>
              </a:rPr>
              <a:t>Cancer J. 2022 Nov-Dec 01;28(6):429-435. </a:t>
            </a:r>
            <a:endParaRPr lang="pt-BR" sz="1500"/>
          </a:p>
        </p:txBody>
      </p:sp>
    </p:spTree>
    <p:extLst>
      <p:ext uri="{BB962C8B-B14F-4D97-AF65-F5344CB8AC3E}">
        <p14:creationId xmlns:p14="http://schemas.microsoft.com/office/powerpoint/2010/main" val="323808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ixaDeTexto 5">
            <a:extLst>
              <a:ext uri="{FF2B5EF4-FFF2-40B4-BE49-F238E27FC236}">
                <a16:creationId xmlns:a16="http://schemas.microsoft.com/office/drawing/2014/main" id="{E33BA81D-43DC-3C2E-EEF0-A1F4B4FBC373}"/>
              </a:ext>
            </a:extLst>
          </p:cNvPr>
          <p:cNvSpPr txBox="1"/>
          <p:nvPr/>
        </p:nvSpPr>
        <p:spPr>
          <a:xfrm>
            <a:off x="826396" y="586855"/>
            <a:ext cx="4230100"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HER3 (Human epidermal growth factor receptor 3)</a:t>
            </a:r>
          </a:p>
        </p:txBody>
      </p:sp>
      <p:sp>
        <p:nvSpPr>
          <p:cNvPr id="7" name="CaixaDeTexto 6">
            <a:extLst>
              <a:ext uri="{FF2B5EF4-FFF2-40B4-BE49-F238E27FC236}">
                <a16:creationId xmlns:a16="http://schemas.microsoft.com/office/drawing/2014/main" id="{C54E488D-3B8B-03A7-2BB3-FB4B3A44E6B1}"/>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err="1"/>
              <a:t>Membro</a:t>
            </a:r>
            <a:r>
              <a:rPr lang="en-US" sz="1400" dirty="0"/>
              <a:t> da </a:t>
            </a:r>
            <a:r>
              <a:rPr lang="en-US" sz="1400" dirty="0" err="1"/>
              <a:t>família</a:t>
            </a:r>
            <a:r>
              <a:rPr lang="en-US" sz="1400" dirty="0"/>
              <a:t> de </a:t>
            </a:r>
            <a:r>
              <a:rPr lang="en-US" sz="1400" dirty="0" err="1"/>
              <a:t>proteínas</a:t>
            </a:r>
            <a:r>
              <a:rPr lang="en-US" sz="1400" dirty="0"/>
              <a:t> </a:t>
            </a:r>
            <a:r>
              <a:rPr lang="en-US" sz="1400" dirty="0" err="1"/>
              <a:t>quinase</a:t>
            </a:r>
            <a:r>
              <a:rPr lang="en-US" sz="1400" dirty="0"/>
              <a:t> </a:t>
            </a:r>
            <a:r>
              <a:rPr lang="en-US" sz="1400" dirty="0" err="1"/>
              <a:t>ErbB</a:t>
            </a:r>
            <a:r>
              <a:rPr lang="en-US" sz="1400" dirty="0"/>
              <a:t>/HER</a:t>
            </a:r>
          </a:p>
          <a:p>
            <a:pPr indent="-228600">
              <a:lnSpc>
                <a:spcPct val="90000"/>
              </a:lnSpc>
              <a:spcAft>
                <a:spcPts val="600"/>
              </a:spcAft>
              <a:buFont typeface="Arial" panose="020B0604020202020204" pitchFamily="34" charset="0"/>
              <a:buChar char="•"/>
            </a:pPr>
            <a:r>
              <a:rPr lang="en-US" sz="1400" dirty="0"/>
              <a:t>HER3 </a:t>
            </a:r>
            <a:r>
              <a:rPr lang="en-US" sz="1400" dirty="0" err="1"/>
              <a:t>por</a:t>
            </a:r>
            <a:r>
              <a:rPr lang="en-US" sz="1400" dirty="0"/>
              <a:t> </a:t>
            </a:r>
            <a:r>
              <a:rPr lang="en-US" sz="1400" dirty="0" err="1"/>
              <a:t>si</a:t>
            </a:r>
            <a:r>
              <a:rPr lang="en-US" sz="1400" dirty="0"/>
              <a:t> </a:t>
            </a:r>
            <a:r>
              <a:rPr lang="en-US" sz="1400" dirty="0" err="1"/>
              <a:t>só</a:t>
            </a:r>
            <a:r>
              <a:rPr lang="en-US" sz="1400" dirty="0"/>
              <a:t> </a:t>
            </a:r>
            <a:r>
              <a:rPr lang="en-US" sz="1400" dirty="0" err="1"/>
              <a:t>não</a:t>
            </a:r>
            <a:r>
              <a:rPr lang="en-US" sz="1400" dirty="0"/>
              <a:t> é </a:t>
            </a:r>
            <a:r>
              <a:rPr lang="en-US" sz="1400" dirty="0" err="1"/>
              <a:t>uma</a:t>
            </a:r>
            <a:r>
              <a:rPr lang="en-US" sz="1400" dirty="0"/>
              <a:t> </a:t>
            </a:r>
            <a:r>
              <a:rPr lang="en-US" sz="1400" dirty="0" err="1"/>
              <a:t>oncoproteína</a:t>
            </a:r>
            <a:r>
              <a:rPr lang="en-US" sz="1400" dirty="0"/>
              <a:t> (</a:t>
            </a:r>
            <a:r>
              <a:rPr lang="en-US" sz="1400" dirty="0" err="1"/>
              <a:t>perde</a:t>
            </a:r>
            <a:r>
              <a:rPr lang="en-US" sz="1400" dirty="0"/>
              <a:t> a </a:t>
            </a:r>
            <a:r>
              <a:rPr lang="en-US" sz="1400" dirty="0" err="1"/>
              <a:t>atividade</a:t>
            </a:r>
            <a:r>
              <a:rPr lang="en-US" sz="1400" dirty="0"/>
              <a:t> </a:t>
            </a:r>
            <a:r>
              <a:rPr lang="en-US" sz="1400" dirty="0" err="1"/>
              <a:t>quinase</a:t>
            </a:r>
            <a:r>
              <a:rPr lang="en-US" sz="1400" dirty="0"/>
              <a:t>)</a:t>
            </a:r>
          </a:p>
          <a:p>
            <a:pPr indent="-228600">
              <a:lnSpc>
                <a:spcPct val="90000"/>
              </a:lnSpc>
              <a:spcAft>
                <a:spcPts val="600"/>
              </a:spcAft>
              <a:buFont typeface="Arial" panose="020B0604020202020204" pitchFamily="34" charset="0"/>
              <a:buChar char="•"/>
            </a:pPr>
            <a:r>
              <a:rPr lang="en-US" sz="1400" dirty="0" err="1"/>
              <a:t>Heterodimeriza</a:t>
            </a:r>
            <a:r>
              <a:rPr lang="en-US" sz="1400" dirty="0"/>
              <a:t> com outros </a:t>
            </a:r>
            <a:r>
              <a:rPr lang="en-US" sz="1400" dirty="0" err="1"/>
              <a:t>receptores</a:t>
            </a:r>
            <a:r>
              <a:rPr lang="en-US" sz="1400" dirty="0"/>
              <a:t> </a:t>
            </a:r>
            <a:r>
              <a:rPr lang="en-US" sz="1400" dirty="0" err="1"/>
              <a:t>tirosina</a:t>
            </a:r>
            <a:r>
              <a:rPr lang="en-US" sz="1400" dirty="0"/>
              <a:t> </a:t>
            </a:r>
            <a:r>
              <a:rPr lang="en-US" sz="1400" dirty="0" err="1"/>
              <a:t>quinase</a:t>
            </a:r>
            <a:r>
              <a:rPr lang="en-US" sz="1400" dirty="0"/>
              <a:t> </a:t>
            </a:r>
            <a:r>
              <a:rPr lang="en-US" sz="1400" dirty="0" err="1"/>
              <a:t>incluindo</a:t>
            </a:r>
            <a:r>
              <a:rPr lang="en-US" sz="1400" dirty="0"/>
              <a:t> </a:t>
            </a:r>
            <a:r>
              <a:rPr lang="en-US" sz="1400" dirty="0" err="1"/>
              <a:t>membros</a:t>
            </a:r>
            <a:r>
              <a:rPr lang="en-US" sz="1400" dirty="0"/>
              <a:t> da </a:t>
            </a:r>
            <a:r>
              <a:rPr lang="en-US" sz="1400" dirty="0" err="1"/>
              <a:t>família</a:t>
            </a:r>
            <a:r>
              <a:rPr lang="en-US" sz="1400" dirty="0"/>
              <a:t> HER e MET </a:t>
            </a:r>
            <a:r>
              <a:rPr lang="en-US" sz="1400" dirty="0" err="1"/>
              <a:t>resultando</a:t>
            </a:r>
            <a:r>
              <a:rPr lang="en-US" sz="1400" dirty="0"/>
              <a:t> </a:t>
            </a:r>
            <a:r>
              <a:rPr lang="en-US" sz="1400" dirty="0" err="1"/>
              <a:t>em</a:t>
            </a:r>
            <a:r>
              <a:rPr lang="en-US" sz="1400" dirty="0"/>
              <a:t> </a:t>
            </a:r>
            <a:r>
              <a:rPr lang="en-US" sz="1400" dirty="0" err="1"/>
              <a:t>ativação</a:t>
            </a:r>
            <a:r>
              <a:rPr lang="en-US" sz="1400" dirty="0"/>
              <a:t> de vias </a:t>
            </a:r>
            <a:r>
              <a:rPr lang="en-US" sz="1400" dirty="0" err="1"/>
              <a:t>oncogênicas</a:t>
            </a:r>
            <a:r>
              <a:rPr lang="en-US" sz="1400" dirty="0"/>
              <a:t> (PI3K/AKT/mTOR e </a:t>
            </a:r>
            <a:r>
              <a:rPr lang="en-US" sz="1400" dirty="0" err="1"/>
              <a:t>também</a:t>
            </a:r>
            <a:r>
              <a:rPr lang="en-US" sz="1400" dirty="0"/>
              <a:t> </a:t>
            </a:r>
            <a:r>
              <a:rPr lang="en-US" sz="1400" dirty="0" err="1"/>
              <a:t>sinalização</a:t>
            </a:r>
            <a:r>
              <a:rPr lang="en-US" sz="1400" dirty="0"/>
              <a:t> MEK/MAPK, Jak/Stat, </a:t>
            </a:r>
            <a:r>
              <a:rPr lang="en-US" sz="1400" dirty="0" err="1"/>
              <a:t>Src</a:t>
            </a:r>
            <a:r>
              <a:rPr lang="en-US" sz="1400" dirty="0"/>
              <a:t> </a:t>
            </a:r>
            <a:r>
              <a:rPr lang="en-US" sz="1400" dirty="0" err="1"/>
              <a:t>quinase</a:t>
            </a:r>
            <a:r>
              <a:rPr lang="en-US" sz="1400" dirty="0"/>
              <a:t>) – </a:t>
            </a:r>
            <a:r>
              <a:rPr lang="en-US" sz="1400" dirty="0" err="1"/>
              <a:t>proliferação</a:t>
            </a:r>
            <a:r>
              <a:rPr lang="en-US" sz="1400" dirty="0"/>
              <a:t> </a:t>
            </a:r>
            <a:r>
              <a:rPr lang="en-US" sz="1400" dirty="0" err="1"/>
              <a:t>celular</a:t>
            </a:r>
            <a:r>
              <a:rPr lang="en-US" sz="1400" dirty="0"/>
              <a:t>, </a:t>
            </a:r>
            <a:r>
              <a:rPr lang="en-US" sz="1400" dirty="0" err="1"/>
              <a:t>sobrevida</a:t>
            </a:r>
            <a:r>
              <a:rPr lang="en-US" sz="1400" dirty="0"/>
              <a:t> e </a:t>
            </a:r>
            <a:r>
              <a:rPr lang="en-US" sz="1400" dirty="0" err="1"/>
              <a:t>progressão</a:t>
            </a:r>
            <a:r>
              <a:rPr lang="en-US" sz="1400" dirty="0"/>
              <a:t>.</a:t>
            </a:r>
          </a:p>
          <a:p>
            <a:pPr indent="-228600">
              <a:lnSpc>
                <a:spcPct val="90000"/>
              </a:lnSpc>
              <a:spcAft>
                <a:spcPts val="600"/>
              </a:spcAft>
              <a:buFont typeface="Arial" panose="020B0604020202020204" pitchFamily="34" charset="0"/>
              <a:buChar char="•"/>
            </a:pPr>
            <a:r>
              <a:rPr lang="en-US" sz="1400" dirty="0"/>
              <a:t>HER3 </a:t>
            </a:r>
            <a:r>
              <a:rPr lang="en-US" sz="1400" dirty="0" err="1"/>
              <a:t>expressão</a:t>
            </a:r>
            <a:r>
              <a:rPr lang="en-US" sz="1400" dirty="0"/>
              <a:t> </a:t>
            </a:r>
            <a:r>
              <a:rPr lang="en-US" sz="1400" dirty="0" err="1"/>
              <a:t>também</a:t>
            </a:r>
            <a:r>
              <a:rPr lang="en-US" sz="1400" dirty="0"/>
              <a:t> </a:t>
            </a:r>
            <a:r>
              <a:rPr lang="en-US" sz="1400" dirty="0" err="1"/>
              <a:t>pode</a:t>
            </a:r>
            <a:r>
              <a:rPr lang="en-US" sz="1400" dirty="0"/>
              <a:t> </a:t>
            </a:r>
            <a:r>
              <a:rPr lang="en-US" sz="1400" dirty="0" err="1"/>
              <a:t>mediar</a:t>
            </a:r>
            <a:r>
              <a:rPr lang="en-US" sz="1400" dirty="0"/>
              <a:t> </a:t>
            </a:r>
            <a:r>
              <a:rPr lang="en-US" sz="1400" dirty="0" err="1"/>
              <a:t>resistência</a:t>
            </a:r>
            <a:r>
              <a:rPr lang="en-US" sz="1400" dirty="0"/>
              <a:t> a </a:t>
            </a:r>
            <a:r>
              <a:rPr lang="en-US" sz="1400" dirty="0" err="1"/>
              <a:t>terapia</a:t>
            </a:r>
            <a:r>
              <a:rPr lang="en-US" sz="1400" dirty="0"/>
              <a:t> </a:t>
            </a:r>
            <a:r>
              <a:rPr lang="en-US" sz="1400" dirty="0" err="1"/>
              <a:t>alvo</a:t>
            </a:r>
            <a:r>
              <a:rPr lang="en-US" sz="1400" dirty="0"/>
              <a:t> (EGFR-TKI – HER3 media </a:t>
            </a:r>
            <a:r>
              <a:rPr lang="en-US" sz="1400" dirty="0" err="1"/>
              <a:t>ativação</a:t>
            </a:r>
            <a:r>
              <a:rPr lang="en-US" sz="1400" dirty="0"/>
              <a:t> da </a:t>
            </a:r>
            <a:r>
              <a:rPr lang="en-US" sz="1400" dirty="0" err="1"/>
              <a:t>sinalização</a:t>
            </a:r>
            <a:r>
              <a:rPr lang="en-US" sz="1400" dirty="0"/>
              <a:t> PI3K/AKT)</a:t>
            </a:r>
          </a:p>
          <a:p>
            <a:pPr indent="-228600">
              <a:lnSpc>
                <a:spcPct val="90000"/>
              </a:lnSpc>
              <a:spcAft>
                <a:spcPts val="600"/>
              </a:spcAft>
              <a:buFont typeface="Arial" panose="020B0604020202020204" pitchFamily="34" charset="0"/>
              <a:buChar char="•"/>
            </a:pPr>
            <a:r>
              <a:rPr lang="en-US" sz="1400" dirty="0" err="1"/>
              <a:t>Presente</a:t>
            </a:r>
            <a:r>
              <a:rPr lang="en-US" sz="1400" dirty="0"/>
              <a:t> </a:t>
            </a:r>
            <a:r>
              <a:rPr lang="en-US" sz="1400" dirty="0" err="1"/>
              <a:t>em</a:t>
            </a:r>
            <a:r>
              <a:rPr lang="en-US" sz="1400" dirty="0"/>
              <a:t> </a:t>
            </a:r>
            <a:r>
              <a:rPr lang="en-US" sz="1400" dirty="0" err="1"/>
              <a:t>vários</a:t>
            </a:r>
            <a:r>
              <a:rPr lang="en-US" sz="1400" dirty="0"/>
              <a:t> </a:t>
            </a:r>
            <a:r>
              <a:rPr lang="en-US" sz="1400" dirty="0" err="1"/>
              <a:t>tumores</a:t>
            </a:r>
            <a:r>
              <a:rPr lang="en-US" sz="1400" dirty="0"/>
              <a:t> </a:t>
            </a:r>
            <a:r>
              <a:rPr lang="en-US" sz="1400" dirty="0" err="1"/>
              <a:t>sólidos</a:t>
            </a:r>
            <a:r>
              <a:rPr lang="en-US" sz="1400" dirty="0"/>
              <a:t> e </a:t>
            </a:r>
            <a:r>
              <a:rPr lang="en-US" sz="1400" dirty="0" err="1"/>
              <a:t>relatado</a:t>
            </a:r>
            <a:r>
              <a:rPr lang="en-US" sz="1400" dirty="0"/>
              <a:t> </a:t>
            </a:r>
            <a:r>
              <a:rPr lang="en-US" sz="1400" dirty="0" err="1"/>
              <a:t>em</a:t>
            </a:r>
            <a:r>
              <a:rPr lang="en-US" sz="1400" dirty="0"/>
              <a:t> </a:t>
            </a:r>
            <a:r>
              <a:rPr lang="en-US" sz="1400" dirty="0" err="1"/>
              <a:t>até</a:t>
            </a:r>
            <a:r>
              <a:rPr lang="en-US" sz="1400" dirty="0"/>
              <a:t> 83% dos NSCLC.</a:t>
            </a:r>
          </a:p>
          <a:p>
            <a:pPr indent="-228600">
              <a:lnSpc>
                <a:spcPct val="90000"/>
              </a:lnSpc>
              <a:spcAft>
                <a:spcPts val="600"/>
              </a:spcAft>
              <a:buFont typeface="Arial" panose="020B0604020202020204" pitchFamily="34" charset="0"/>
              <a:buChar char="•"/>
            </a:pPr>
            <a:r>
              <a:rPr lang="en-US" sz="1400" dirty="0" err="1"/>
              <a:t>Relacionado</a:t>
            </a:r>
            <a:r>
              <a:rPr lang="en-US" sz="1400" dirty="0"/>
              <a:t> a </a:t>
            </a:r>
            <a:r>
              <a:rPr lang="en-US" sz="1400" dirty="0" err="1"/>
              <a:t>progressão</a:t>
            </a:r>
            <a:r>
              <a:rPr lang="en-US" sz="1400" dirty="0"/>
              <a:t> e </a:t>
            </a:r>
            <a:r>
              <a:rPr lang="en-US" sz="1400" dirty="0" err="1"/>
              <a:t>menor</a:t>
            </a:r>
            <a:r>
              <a:rPr lang="en-US" sz="1400" dirty="0"/>
              <a:t> </a:t>
            </a:r>
            <a:r>
              <a:rPr lang="en-US" sz="1400" dirty="0" err="1"/>
              <a:t>sobrevida</a:t>
            </a:r>
            <a:r>
              <a:rPr lang="en-US" sz="1400" dirty="0"/>
              <a:t> livre de </a:t>
            </a:r>
            <a:r>
              <a:rPr lang="en-US" sz="1400" dirty="0" err="1"/>
              <a:t>doença</a:t>
            </a:r>
            <a:r>
              <a:rPr lang="en-US" sz="1400" dirty="0"/>
              <a:t>.</a:t>
            </a:r>
          </a:p>
          <a:p>
            <a:pPr indent="-228600">
              <a:lnSpc>
                <a:spcPct val="90000"/>
              </a:lnSpc>
              <a:spcAft>
                <a:spcPts val="600"/>
              </a:spcAft>
              <a:buFont typeface="Arial" panose="020B0604020202020204" pitchFamily="34" charset="0"/>
              <a:buChar char="•"/>
            </a:pPr>
            <a:r>
              <a:rPr lang="en-US" sz="1400" b="1" dirty="0" err="1"/>
              <a:t>Patritumab</a:t>
            </a:r>
            <a:r>
              <a:rPr lang="en-US" sz="1400" b="1" dirty="0"/>
              <a:t> </a:t>
            </a:r>
            <a:r>
              <a:rPr lang="en-US" sz="1400" b="1" dirty="0" err="1"/>
              <a:t>deruxtecan</a:t>
            </a:r>
            <a:r>
              <a:rPr lang="en-US" sz="1400" b="1" dirty="0"/>
              <a:t>: </a:t>
            </a:r>
          </a:p>
          <a:p>
            <a:pPr marL="342900" indent="-228600">
              <a:lnSpc>
                <a:spcPct val="90000"/>
              </a:lnSpc>
              <a:spcAft>
                <a:spcPts val="600"/>
              </a:spcAft>
              <a:buFont typeface="Arial" panose="020B0604020202020204" pitchFamily="34" charset="0"/>
              <a:buChar char="•"/>
            </a:pPr>
            <a:r>
              <a:rPr lang="en-US" sz="1400" dirty="0"/>
              <a:t>bystander killing effect (</a:t>
            </a:r>
            <a:r>
              <a:rPr lang="en-US" sz="1400" dirty="0" err="1"/>
              <a:t>afeta</a:t>
            </a:r>
            <a:r>
              <a:rPr lang="en-US" sz="1400" dirty="0"/>
              <a:t> o </a:t>
            </a:r>
            <a:r>
              <a:rPr lang="en-US" sz="1400" dirty="0" err="1"/>
              <a:t>alvo</a:t>
            </a:r>
            <a:r>
              <a:rPr lang="en-US" sz="1400" dirty="0"/>
              <a:t> e </a:t>
            </a:r>
            <a:r>
              <a:rPr lang="en-US" sz="1400" dirty="0" err="1"/>
              <a:t>células</a:t>
            </a:r>
            <a:r>
              <a:rPr lang="en-US" sz="1400" dirty="0"/>
              <a:t> </a:t>
            </a:r>
            <a:r>
              <a:rPr lang="en-US" sz="1400" dirty="0" err="1"/>
              <a:t>adjacentes</a:t>
            </a:r>
            <a:r>
              <a:rPr lang="en-US" sz="1400" dirty="0"/>
              <a:t>).</a:t>
            </a:r>
          </a:p>
          <a:p>
            <a:pPr marL="342900" indent="-228600">
              <a:lnSpc>
                <a:spcPct val="90000"/>
              </a:lnSpc>
              <a:spcAft>
                <a:spcPts val="600"/>
              </a:spcAft>
              <a:buFont typeface="Arial" panose="020B0604020202020204" pitchFamily="34" charset="0"/>
              <a:buChar char="•"/>
            </a:pPr>
            <a:r>
              <a:rPr lang="en-US" sz="1400" dirty="0"/>
              <a:t>Em </a:t>
            </a:r>
            <a:r>
              <a:rPr lang="en-US" sz="1400" dirty="0" err="1"/>
              <a:t>estudo</a:t>
            </a:r>
            <a:r>
              <a:rPr lang="en-US" sz="1400" dirty="0"/>
              <a:t> </a:t>
            </a:r>
            <a:r>
              <a:rPr lang="en-US" sz="1400" dirty="0" err="1"/>
              <a:t>em</a:t>
            </a:r>
            <a:r>
              <a:rPr lang="en-US" sz="1400" dirty="0"/>
              <a:t> </a:t>
            </a:r>
            <a:r>
              <a:rPr lang="en-US" sz="1400" dirty="0" err="1"/>
              <a:t>pacientes</a:t>
            </a:r>
            <a:r>
              <a:rPr lang="en-US" sz="1400" dirty="0"/>
              <a:t> com EGFR </a:t>
            </a:r>
            <a:r>
              <a:rPr lang="en-US" sz="1400" dirty="0" err="1"/>
              <a:t>metastático</a:t>
            </a:r>
            <a:r>
              <a:rPr lang="en-US" sz="1400" dirty="0"/>
              <a:t> </a:t>
            </a:r>
            <a:r>
              <a:rPr lang="en-US" sz="1400" dirty="0" err="1"/>
              <a:t>ou</a:t>
            </a:r>
            <a:r>
              <a:rPr lang="en-US" sz="1400" dirty="0"/>
              <a:t> </a:t>
            </a:r>
            <a:r>
              <a:rPr lang="en-US" sz="1400" dirty="0" err="1"/>
              <a:t>localmente</a:t>
            </a:r>
            <a:r>
              <a:rPr lang="en-US" sz="1400" dirty="0"/>
              <a:t> </a:t>
            </a:r>
            <a:r>
              <a:rPr lang="en-US" sz="1400" dirty="0" err="1"/>
              <a:t>avançado</a:t>
            </a:r>
            <a:r>
              <a:rPr lang="en-US" sz="1400" dirty="0"/>
              <a:t> com </a:t>
            </a:r>
            <a:r>
              <a:rPr lang="en-US" sz="1400" dirty="0" err="1"/>
              <a:t>tratamento</a:t>
            </a:r>
            <a:r>
              <a:rPr lang="en-US" sz="1400" dirty="0"/>
              <a:t> </a:t>
            </a:r>
            <a:r>
              <a:rPr lang="en-US" sz="1400" dirty="0" err="1"/>
              <a:t>prévio</a:t>
            </a:r>
            <a:r>
              <a:rPr lang="en-US" sz="1400" dirty="0"/>
              <a:t> com EGFR TKI e QT.</a:t>
            </a:r>
          </a:p>
          <a:p>
            <a:pPr indent="-228600">
              <a:lnSpc>
                <a:spcPct val="90000"/>
              </a:lnSpc>
              <a:spcAft>
                <a:spcPts val="600"/>
              </a:spcAft>
              <a:buFont typeface="Arial" panose="020B0604020202020204" pitchFamily="34" charset="0"/>
              <a:buChar char="•"/>
            </a:pPr>
            <a:endParaRPr lang="en-US" sz="1400" dirty="0"/>
          </a:p>
        </p:txBody>
      </p:sp>
      <p:sp>
        <p:nvSpPr>
          <p:cNvPr id="9" name="CaixaDeTexto 8">
            <a:extLst>
              <a:ext uri="{FF2B5EF4-FFF2-40B4-BE49-F238E27FC236}">
                <a16:creationId xmlns:a16="http://schemas.microsoft.com/office/drawing/2014/main" id="{FFA5000E-F8A1-BD28-5FDB-C012F3A1D904}"/>
              </a:ext>
            </a:extLst>
          </p:cNvPr>
          <p:cNvSpPr txBox="1"/>
          <p:nvPr/>
        </p:nvSpPr>
        <p:spPr>
          <a:xfrm>
            <a:off x="8379373" y="6573448"/>
            <a:ext cx="3812627" cy="246221"/>
          </a:xfrm>
          <a:prstGeom prst="rect">
            <a:avLst/>
          </a:prstGeom>
          <a:noFill/>
        </p:spPr>
        <p:txBody>
          <a:bodyPr wrap="square">
            <a:spAutoFit/>
          </a:bodyPr>
          <a:lstStyle/>
          <a:p>
            <a:pPr>
              <a:spcAft>
                <a:spcPts val="600"/>
              </a:spcAft>
            </a:pP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Rosner</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et al. Am </a:t>
            </a: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Soc</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Clin </a:t>
            </a: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Oncol</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pt-BR" sz="10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Educ</a:t>
            </a:r>
            <a:r>
              <a:rPr lang="pt-BR" sz="10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Book. 2023 May;43:e389968. </a:t>
            </a:r>
            <a:endParaRPr lang="pt-BR" sz="1000">
              <a:latin typeface="Calibri" panose="020F0502020204030204" pitchFamily="34" charset="0"/>
              <a:ea typeface="Calibri" panose="020F0502020204030204" pitchFamily="34" charset="0"/>
              <a:cs typeface="Calibri" panose="020F0502020204030204" pitchFamily="34" charset="0"/>
            </a:endParaRPr>
          </a:p>
        </p:txBody>
      </p:sp>
      <p:sp>
        <p:nvSpPr>
          <p:cNvPr id="8" name="CaixaDeTexto 7">
            <a:extLst>
              <a:ext uri="{FF2B5EF4-FFF2-40B4-BE49-F238E27FC236}">
                <a16:creationId xmlns:a16="http://schemas.microsoft.com/office/drawing/2014/main" id="{4AA3395D-1C35-E00C-0411-FBDBD5AFE3AE}"/>
              </a:ext>
            </a:extLst>
          </p:cNvPr>
          <p:cNvSpPr txBox="1"/>
          <p:nvPr/>
        </p:nvSpPr>
        <p:spPr>
          <a:xfrm>
            <a:off x="9535511" y="6327227"/>
            <a:ext cx="2751082" cy="246221"/>
          </a:xfrm>
          <a:prstGeom prst="rect">
            <a:avLst/>
          </a:prstGeom>
          <a:noFill/>
        </p:spPr>
        <p:txBody>
          <a:bodyPr wrap="square">
            <a:spAutoFit/>
          </a:bodyPr>
          <a:lstStyle/>
          <a:p>
            <a:pPr algn="l">
              <a:spcAft>
                <a:spcPts val="600"/>
              </a:spcAft>
            </a:pP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Coleman N et al. </a:t>
            </a:r>
            <a:r>
              <a:rPr lang="pt-BR" sz="1000" i="1" dirty="0">
                <a:solidFill>
                  <a:srgbClr val="222222"/>
                </a:solidFill>
                <a:latin typeface="Calibri" panose="020F0502020204030204" pitchFamily="34" charset="0"/>
                <a:ea typeface="Calibri" panose="020F0502020204030204" pitchFamily="34" charset="0"/>
                <a:cs typeface="Calibri" panose="020F0502020204030204" pitchFamily="34" charset="0"/>
              </a:rPr>
              <a:t>NPJ</a:t>
            </a:r>
            <a:r>
              <a:rPr lang="pt-BR" sz="10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Precis. </a:t>
            </a:r>
            <a:r>
              <a:rPr lang="pt-BR" sz="1000" b="0" i="1"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Onc</a:t>
            </a:r>
            <a:r>
              <a:rPr lang="pt-BR" sz="10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t-BR" sz="10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7</a:t>
            </a:r>
            <a:r>
              <a:rPr lang="pt-BR" sz="10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5 (2023). </a:t>
            </a:r>
            <a:endParaRPr lang="pt-BR" sz="1000" b="0" i="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16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8963E6-2D4E-493B-C09D-08B4534EE180}"/>
              </a:ext>
            </a:extLst>
          </p:cNvPr>
          <p:cNvSpPr txBox="1"/>
          <p:nvPr/>
        </p:nvSpPr>
        <p:spPr>
          <a:xfrm>
            <a:off x="0" y="46697"/>
            <a:ext cx="12192000" cy="523220"/>
          </a:xfrm>
          <a:prstGeom prst="rect">
            <a:avLst/>
          </a:prstGeom>
          <a:solidFill>
            <a:srgbClr val="0070C0"/>
          </a:solidFill>
        </p:spPr>
        <p:txBody>
          <a:bodyPr wrap="square" rtlCol="0">
            <a:spAutoFit/>
          </a:bodyPr>
          <a:lstStyle/>
          <a:p>
            <a:pPr algn="ctr"/>
            <a:r>
              <a:rPr lang="pt-BR" sz="2800" b="1" dirty="0">
                <a:solidFill>
                  <a:schemeClr val="bg1"/>
                </a:solidFill>
              </a:rPr>
              <a:t>CEACAM5 (</a:t>
            </a:r>
            <a:r>
              <a:rPr lang="pt-BR" sz="2800" b="1" dirty="0" err="1">
                <a:solidFill>
                  <a:schemeClr val="bg1"/>
                </a:solidFill>
              </a:rPr>
              <a:t>Carcinoembryonic</a:t>
            </a:r>
            <a:r>
              <a:rPr lang="pt-BR" sz="2800" b="1" dirty="0">
                <a:solidFill>
                  <a:schemeClr val="bg1"/>
                </a:solidFill>
              </a:rPr>
              <a:t> </a:t>
            </a:r>
            <a:r>
              <a:rPr lang="pt-BR" sz="2800" b="1" dirty="0" err="1">
                <a:solidFill>
                  <a:schemeClr val="bg1"/>
                </a:solidFill>
              </a:rPr>
              <a:t>antigen-related</a:t>
            </a:r>
            <a:r>
              <a:rPr lang="pt-BR" sz="2800" b="1" dirty="0">
                <a:solidFill>
                  <a:schemeClr val="bg1"/>
                </a:solidFill>
              </a:rPr>
              <a:t> </a:t>
            </a:r>
            <a:r>
              <a:rPr lang="pt-BR" sz="2800" b="1" dirty="0" err="1">
                <a:solidFill>
                  <a:schemeClr val="bg1"/>
                </a:solidFill>
              </a:rPr>
              <a:t>cell</a:t>
            </a:r>
            <a:r>
              <a:rPr lang="pt-BR" sz="2800" b="1" dirty="0">
                <a:solidFill>
                  <a:schemeClr val="bg1"/>
                </a:solidFill>
              </a:rPr>
              <a:t> </a:t>
            </a:r>
            <a:r>
              <a:rPr lang="pt-BR" sz="2800" b="1" dirty="0" err="1">
                <a:solidFill>
                  <a:schemeClr val="bg1"/>
                </a:solidFill>
              </a:rPr>
              <a:t>adhesion</a:t>
            </a:r>
            <a:r>
              <a:rPr lang="pt-BR" sz="2800" b="1" dirty="0">
                <a:solidFill>
                  <a:schemeClr val="bg1"/>
                </a:solidFill>
              </a:rPr>
              <a:t> molecular 5)</a:t>
            </a:r>
          </a:p>
        </p:txBody>
      </p:sp>
      <p:sp>
        <p:nvSpPr>
          <p:cNvPr id="5" name="CaixaDeTexto 4">
            <a:extLst>
              <a:ext uri="{FF2B5EF4-FFF2-40B4-BE49-F238E27FC236}">
                <a16:creationId xmlns:a16="http://schemas.microsoft.com/office/drawing/2014/main" id="{C1CB0B4B-14B6-889F-0DDF-29FF93B24CAC}"/>
              </a:ext>
            </a:extLst>
          </p:cNvPr>
          <p:cNvSpPr txBox="1"/>
          <p:nvPr/>
        </p:nvSpPr>
        <p:spPr>
          <a:xfrm>
            <a:off x="1239744" y="773903"/>
            <a:ext cx="9744527"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pt-BR" dirty="0"/>
              <a:t>CEACAM5 é uma família de glicoproteínas de superfície celular implicadas em adesão e sinalização.</a:t>
            </a:r>
          </a:p>
          <a:p>
            <a:pPr marL="285750" indent="-285750">
              <a:buFont typeface="Arial" panose="020B0604020202020204" pitchFamily="34" charset="0"/>
              <a:buChar char="•"/>
            </a:pPr>
            <a:r>
              <a:rPr lang="pt-BR" dirty="0"/>
              <a:t>Promovem proliferação celular e migração consequentemente progressão e metástases.</a:t>
            </a:r>
          </a:p>
        </p:txBody>
      </p:sp>
      <p:sp>
        <p:nvSpPr>
          <p:cNvPr id="7" name="CaixaDeTexto 6">
            <a:extLst>
              <a:ext uri="{FF2B5EF4-FFF2-40B4-BE49-F238E27FC236}">
                <a16:creationId xmlns:a16="http://schemas.microsoft.com/office/drawing/2014/main" id="{D4573809-BF6A-9B6F-DDF0-729BB505A0A0}"/>
              </a:ext>
            </a:extLst>
          </p:cNvPr>
          <p:cNvSpPr txBox="1"/>
          <p:nvPr/>
        </p:nvSpPr>
        <p:spPr>
          <a:xfrm>
            <a:off x="8998079" y="6290385"/>
            <a:ext cx="3132082" cy="246221"/>
          </a:xfrm>
          <a:prstGeom prst="rect">
            <a:avLst/>
          </a:prstGeom>
          <a:noFill/>
        </p:spPr>
        <p:txBody>
          <a:bodyPr wrap="square">
            <a:spAutoFit/>
          </a:bodyPr>
          <a:lstStyle/>
          <a:p>
            <a:r>
              <a:rPr lang="pt-BR" sz="1000" b="0" i="0" dirty="0">
                <a:solidFill>
                  <a:srgbClr val="212121"/>
                </a:solidFill>
                <a:effectLst/>
              </a:rPr>
              <a:t>Lefebvre AM et al. Lung </a:t>
            </a:r>
            <a:r>
              <a:rPr lang="pt-BR" sz="1000" b="0" i="0" dirty="0" err="1">
                <a:solidFill>
                  <a:srgbClr val="212121"/>
                </a:solidFill>
                <a:effectLst/>
              </a:rPr>
              <a:t>Cancer</a:t>
            </a:r>
            <a:r>
              <a:rPr lang="pt-BR" sz="1000" b="0" i="0" dirty="0">
                <a:solidFill>
                  <a:srgbClr val="212121"/>
                </a:solidFill>
                <a:effectLst/>
              </a:rPr>
              <a:t>. 2023 Oct;184:107356. </a:t>
            </a:r>
            <a:endParaRPr lang="pt-BR" sz="1000" dirty="0"/>
          </a:p>
        </p:txBody>
      </p:sp>
      <p:sp>
        <p:nvSpPr>
          <p:cNvPr id="12" name="CaixaDeTexto 11">
            <a:extLst>
              <a:ext uri="{FF2B5EF4-FFF2-40B4-BE49-F238E27FC236}">
                <a16:creationId xmlns:a16="http://schemas.microsoft.com/office/drawing/2014/main" id="{E32DB3BA-015D-9F97-8ECB-17A4C3FEA4CD}"/>
              </a:ext>
            </a:extLst>
          </p:cNvPr>
          <p:cNvSpPr txBox="1"/>
          <p:nvPr/>
        </p:nvSpPr>
        <p:spPr>
          <a:xfrm>
            <a:off x="541401" y="3441680"/>
            <a:ext cx="6279813" cy="3139321"/>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pt-BR" dirty="0"/>
              <a:t>CEACAM IHC 769 para detecção da proteína CEACAM5 em tecido fixado em formalina (FFPE) (</a:t>
            </a:r>
            <a:r>
              <a:rPr lang="pt-BR" b="0" i="0" dirty="0" err="1">
                <a:solidFill>
                  <a:srgbClr val="000000"/>
                </a:solidFill>
                <a:effectLst/>
              </a:rPr>
              <a:t>Murine</a:t>
            </a:r>
            <a:r>
              <a:rPr lang="pt-BR" b="0" i="0" dirty="0">
                <a:solidFill>
                  <a:srgbClr val="000000"/>
                </a:solidFill>
                <a:effectLst/>
              </a:rPr>
              <a:t> anti-CEACAM5 clone 769).</a:t>
            </a:r>
            <a:endParaRPr lang="pt-BR" dirty="0"/>
          </a:p>
          <a:p>
            <a:pPr marL="285750" indent="-285750">
              <a:buFont typeface="Arial" panose="020B0604020202020204" pitchFamily="34" charset="0"/>
              <a:buChar char="•"/>
            </a:pPr>
            <a:r>
              <a:rPr lang="pt-BR" dirty="0" err="1"/>
              <a:t>EnVision</a:t>
            </a:r>
            <a:r>
              <a:rPr lang="pt-BR" dirty="0"/>
              <a:t> Flex </a:t>
            </a:r>
            <a:r>
              <a:rPr lang="pt-BR" dirty="0" err="1"/>
              <a:t>visualization</a:t>
            </a:r>
            <a:r>
              <a:rPr lang="pt-BR" dirty="0"/>
              <a:t> system (Dako).</a:t>
            </a:r>
          </a:p>
          <a:p>
            <a:r>
              <a:rPr lang="pt-BR" b="1" dirty="0"/>
              <a:t>Escore: </a:t>
            </a:r>
          </a:p>
          <a:p>
            <a:pPr marL="342900" indent="-342900">
              <a:buAutoNum type="arabicParenR"/>
            </a:pPr>
            <a:r>
              <a:rPr lang="pt-BR" dirty="0"/>
              <a:t>marcação parcial ou completa da membrana plasmática tumoral com intensidade ≥2+</a:t>
            </a:r>
          </a:p>
          <a:p>
            <a:pPr marL="342900" indent="-342900">
              <a:buAutoNum type="arabicParenR"/>
            </a:pPr>
            <a:r>
              <a:rPr lang="pt-BR" dirty="0"/>
              <a:t>Coloração linear ou pontilhada.</a:t>
            </a:r>
          </a:p>
          <a:p>
            <a:pPr marL="342900" indent="-342900">
              <a:buAutoNum type="arabicParenR"/>
            </a:pPr>
            <a:r>
              <a:rPr lang="pt-BR" dirty="0"/>
              <a:t>Marcação completa ou parcial </a:t>
            </a:r>
            <a:r>
              <a:rPr lang="pt-BR" dirty="0" err="1"/>
              <a:t>envolvento</a:t>
            </a:r>
            <a:r>
              <a:rPr lang="pt-BR" dirty="0"/>
              <a:t> membrana basal, lateral ou basolateral ou apical.</a:t>
            </a:r>
          </a:p>
          <a:p>
            <a:pPr marL="342900" indent="-342900">
              <a:buAutoNum type="arabicParenR"/>
            </a:pPr>
            <a:r>
              <a:rPr lang="pt-BR" dirty="0" err="1"/>
              <a:t>Cutoff</a:t>
            </a:r>
            <a:r>
              <a:rPr lang="pt-BR" dirty="0"/>
              <a:t> de ≥50% com intensidade ≥2+.</a:t>
            </a:r>
          </a:p>
        </p:txBody>
      </p:sp>
      <p:sp>
        <p:nvSpPr>
          <p:cNvPr id="17" name="CaixaDeTexto 16">
            <a:extLst>
              <a:ext uri="{FF2B5EF4-FFF2-40B4-BE49-F238E27FC236}">
                <a16:creationId xmlns:a16="http://schemas.microsoft.com/office/drawing/2014/main" id="{A878AC98-FC27-9755-9549-CBEF3413105D}"/>
              </a:ext>
            </a:extLst>
          </p:cNvPr>
          <p:cNvSpPr txBox="1"/>
          <p:nvPr/>
        </p:nvSpPr>
        <p:spPr>
          <a:xfrm>
            <a:off x="7788954" y="3809581"/>
            <a:ext cx="3584200" cy="2308324"/>
          </a:xfrm>
          <a:prstGeom prst="rect">
            <a:avLst/>
          </a:prstGeom>
          <a:ln>
            <a:prstDash val="lgDashDot"/>
          </a:ln>
        </p:spPr>
        <p:style>
          <a:lnRef idx="2">
            <a:schemeClr val="dk1"/>
          </a:lnRef>
          <a:fillRef idx="1">
            <a:schemeClr val="lt1"/>
          </a:fillRef>
          <a:effectRef idx="0">
            <a:schemeClr val="dk1"/>
          </a:effectRef>
          <a:fontRef idx="minor">
            <a:schemeClr val="dk1"/>
          </a:fontRef>
        </p:style>
        <p:txBody>
          <a:bodyPr wrap="square" rtlCol="0">
            <a:spAutoFit/>
          </a:bodyPr>
          <a:lstStyle/>
          <a:p>
            <a:r>
              <a:rPr lang="pt-BR" b="1" dirty="0"/>
              <a:t>Conclusão:</a:t>
            </a:r>
          </a:p>
          <a:p>
            <a:r>
              <a:rPr lang="pt-BR" dirty="0"/>
              <a:t>Validação interna demonstrou que CEACAM5 IHQ 769 é sensível, específico, preciso, reprodutível e robusto na avaliação de expressão de CEACAM5 em espécimes de NSCLC no </a:t>
            </a:r>
            <a:r>
              <a:rPr lang="pt-BR" dirty="0" err="1"/>
              <a:t>cutoff</a:t>
            </a:r>
            <a:r>
              <a:rPr lang="pt-BR" dirty="0"/>
              <a:t> de ≥50% e intensidade ≥2+.</a:t>
            </a:r>
          </a:p>
        </p:txBody>
      </p:sp>
      <p:sp>
        <p:nvSpPr>
          <p:cNvPr id="19" name="CaixaDeTexto 18">
            <a:extLst>
              <a:ext uri="{FF2B5EF4-FFF2-40B4-BE49-F238E27FC236}">
                <a16:creationId xmlns:a16="http://schemas.microsoft.com/office/drawing/2014/main" id="{02B29E74-A96D-0C87-80A8-250847766D4B}"/>
              </a:ext>
            </a:extLst>
          </p:cNvPr>
          <p:cNvSpPr txBox="1"/>
          <p:nvPr/>
        </p:nvSpPr>
        <p:spPr>
          <a:xfrm>
            <a:off x="8904232" y="6508511"/>
            <a:ext cx="3319776" cy="246221"/>
          </a:xfrm>
          <a:prstGeom prst="rect">
            <a:avLst/>
          </a:prstGeom>
          <a:noFill/>
        </p:spPr>
        <p:txBody>
          <a:bodyPr wrap="square">
            <a:spAutoFit/>
          </a:bodyPr>
          <a:lstStyle/>
          <a:p>
            <a:pPr algn="l"/>
            <a:r>
              <a:rPr lang="pt-BR" sz="1000" b="0" i="0" dirty="0">
                <a:solidFill>
                  <a:srgbClr val="000000"/>
                </a:solidFill>
                <a:effectLst/>
              </a:rPr>
              <a:t> </a:t>
            </a:r>
            <a:r>
              <a:rPr lang="pt-BR" sz="1000" b="0" i="0" dirty="0" err="1">
                <a:solidFill>
                  <a:srgbClr val="000000"/>
                </a:solidFill>
                <a:effectLst/>
              </a:rPr>
              <a:t>LaPointe</a:t>
            </a:r>
            <a:r>
              <a:rPr lang="pt-BR" sz="1000" b="0" i="0" dirty="0">
                <a:solidFill>
                  <a:srgbClr val="000000"/>
                </a:solidFill>
                <a:effectLst/>
              </a:rPr>
              <a:t> N et al. </a:t>
            </a:r>
            <a:r>
              <a:rPr lang="pt-BR" sz="1000" b="0" i="1" dirty="0">
                <a:solidFill>
                  <a:srgbClr val="000000"/>
                </a:solidFill>
                <a:effectLst/>
              </a:rPr>
              <a:t>J Clin </a:t>
            </a:r>
            <a:r>
              <a:rPr lang="pt-BR" sz="1000" b="0" i="1" dirty="0" err="1">
                <a:solidFill>
                  <a:srgbClr val="000000"/>
                </a:solidFill>
                <a:effectLst/>
              </a:rPr>
              <a:t>Oncol</a:t>
            </a:r>
            <a:r>
              <a:rPr lang="pt-BR" sz="1000" b="0" i="0" dirty="0">
                <a:solidFill>
                  <a:srgbClr val="000000"/>
                </a:solidFill>
                <a:effectLst/>
              </a:rPr>
              <a:t>. 2021;39(</a:t>
            </a:r>
            <a:r>
              <a:rPr lang="pt-BR" sz="1000" b="0" i="0" dirty="0" err="1">
                <a:solidFill>
                  <a:srgbClr val="000000"/>
                </a:solidFill>
                <a:effectLst/>
              </a:rPr>
              <a:t>suppl</a:t>
            </a:r>
            <a:r>
              <a:rPr lang="pt-BR" sz="1000" b="0" i="0" dirty="0">
                <a:solidFill>
                  <a:srgbClr val="000000"/>
                </a:solidFill>
                <a:effectLst/>
              </a:rPr>
              <a:t> 15):e21030. </a:t>
            </a:r>
          </a:p>
        </p:txBody>
      </p:sp>
      <p:sp>
        <p:nvSpPr>
          <p:cNvPr id="20" name="Retângulo 19">
            <a:extLst>
              <a:ext uri="{FF2B5EF4-FFF2-40B4-BE49-F238E27FC236}">
                <a16:creationId xmlns:a16="http://schemas.microsoft.com/office/drawing/2014/main" id="{1AAEB55B-5064-A1D0-007A-14459913D500}"/>
              </a:ext>
            </a:extLst>
          </p:cNvPr>
          <p:cNvSpPr/>
          <p:nvPr/>
        </p:nvSpPr>
        <p:spPr>
          <a:xfrm>
            <a:off x="0" y="1624220"/>
            <a:ext cx="12192000" cy="15993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038750A1-A21A-C3BE-07F6-E390E0FCCBC3}"/>
              </a:ext>
            </a:extLst>
          </p:cNvPr>
          <p:cNvPicPr>
            <a:picLocks noChangeAspect="1"/>
          </p:cNvPicPr>
          <p:nvPr/>
        </p:nvPicPr>
        <p:blipFill rotWithShape="1">
          <a:blip r:embed="rId3"/>
          <a:srcRect b="38610"/>
          <a:stretch/>
        </p:blipFill>
        <p:spPr>
          <a:xfrm>
            <a:off x="2892963" y="1592690"/>
            <a:ext cx="6111438" cy="1685383"/>
          </a:xfrm>
          <a:prstGeom prst="rect">
            <a:avLst/>
          </a:prstGeom>
          <a:solidFill>
            <a:schemeClr val="accent1"/>
          </a:solidFill>
        </p:spPr>
      </p:pic>
    </p:spTree>
    <p:extLst>
      <p:ext uri="{BB962C8B-B14F-4D97-AF65-F5344CB8AC3E}">
        <p14:creationId xmlns:p14="http://schemas.microsoft.com/office/powerpoint/2010/main" val="261637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5FDA726-4268-73C0-1B24-8E46E4B0AFC1}"/>
              </a:ext>
            </a:extLst>
          </p:cNvPr>
          <p:cNvPicPr>
            <a:picLocks noChangeAspect="1"/>
          </p:cNvPicPr>
          <p:nvPr/>
        </p:nvPicPr>
        <p:blipFill>
          <a:blip r:embed="rId3"/>
          <a:stretch>
            <a:fillRect/>
          </a:stretch>
        </p:blipFill>
        <p:spPr>
          <a:xfrm>
            <a:off x="295275" y="547438"/>
            <a:ext cx="11601450" cy="4191000"/>
          </a:xfrm>
          <a:prstGeom prst="rect">
            <a:avLst/>
          </a:prstGeom>
        </p:spPr>
      </p:pic>
      <p:sp>
        <p:nvSpPr>
          <p:cNvPr id="4" name="CaixaDeTexto 3">
            <a:extLst>
              <a:ext uri="{FF2B5EF4-FFF2-40B4-BE49-F238E27FC236}">
                <a16:creationId xmlns:a16="http://schemas.microsoft.com/office/drawing/2014/main" id="{7FA3F32C-B421-3FC1-FA79-461ADE117BDB}"/>
              </a:ext>
            </a:extLst>
          </p:cNvPr>
          <p:cNvSpPr txBox="1"/>
          <p:nvPr/>
        </p:nvSpPr>
        <p:spPr>
          <a:xfrm>
            <a:off x="274467" y="4863191"/>
            <a:ext cx="7194277" cy="147732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buFont typeface="Arial" panose="020B0604020202020204" pitchFamily="34" charset="0"/>
              <a:buChar char="•"/>
            </a:pPr>
            <a:r>
              <a:rPr lang="pt-BR" dirty="0"/>
              <a:t>82% dos adenocarcinomas de cólon (forte a moderada)</a:t>
            </a:r>
          </a:p>
          <a:p>
            <a:pPr marL="285750" indent="-285750">
              <a:buFont typeface="Arial" panose="020B0604020202020204" pitchFamily="34" charset="0"/>
              <a:buChar char="•"/>
            </a:pPr>
            <a:r>
              <a:rPr lang="pt-BR" dirty="0"/>
              <a:t>44% dos adenocarcinomas de estômago (forte a moderada)</a:t>
            </a:r>
          </a:p>
          <a:p>
            <a:pPr marL="285750" indent="-285750">
              <a:buFont typeface="Arial" panose="020B0604020202020204" pitchFamily="34" charset="0"/>
              <a:buChar char="•"/>
            </a:pPr>
            <a:r>
              <a:rPr lang="pt-BR" dirty="0"/>
              <a:t>53% dos carcinomas em anel de sinete do estômago (forte a moderada)</a:t>
            </a:r>
          </a:p>
          <a:p>
            <a:pPr marL="285750" indent="-285750">
              <a:buFont typeface="Arial" panose="020B0604020202020204" pitchFamily="34" charset="0"/>
              <a:buChar char="•"/>
            </a:pPr>
            <a:r>
              <a:rPr lang="pt-BR" dirty="0"/>
              <a:t>28% dos adenocarcinomas pulmonares (forte a moderada)</a:t>
            </a:r>
          </a:p>
          <a:p>
            <a:pPr marL="285750" indent="-285750">
              <a:buFont typeface="Arial" panose="020B0604020202020204" pitchFamily="34" charset="0"/>
              <a:buChar char="•"/>
            </a:pPr>
            <a:r>
              <a:rPr lang="pt-BR" dirty="0"/>
              <a:t>13% dos CEC pulmonares (forte a moderada)</a:t>
            </a:r>
          </a:p>
        </p:txBody>
      </p:sp>
      <p:sp>
        <p:nvSpPr>
          <p:cNvPr id="5" name="CaixaDeTexto 4">
            <a:extLst>
              <a:ext uri="{FF2B5EF4-FFF2-40B4-BE49-F238E27FC236}">
                <a16:creationId xmlns:a16="http://schemas.microsoft.com/office/drawing/2014/main" id="{0D578C1D-D809-F3C3-188C-CCB1EA0DF42C}"/>
              </a:ext>
            </a:extLst>
          </p:cNvPr>
          <p:cNvSpPr txBox="1"/>
          <p:nvPr/>
        </p:nvSpPr>
        <p:spPr>
          <a:xfrm>
            <a:off x="7632781" y="4870597"/>
            <a:ext cx="412829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pt-BR" dirty="0"/>
              <a:t>Expressão não foi detectada no pulmão normal</a:t>
            </a:r>
          </a:p>
          <a:p>
            <a:pPr marL="285750" indent="-285750">
              <a:buFont typeface="Arial" panose="020B0604020202020204" pitchFamily="34" charset="0"/>
              <a:buChar char="•"/>
            </a:pPr>
            <a:r>
              <a:rPr lang="pt-BR" dirty="0"/>
              <a:t>Alta prevalência de expressão em amostras de cólon normal (predomínio de fraca a moderada)</a:t>
            </a:r>
          </a:p>
        </p:txBody>
      </p:sp>
      <p:sp>
        <p:nvSpPr>
          <p:cNvPr id="8" name="CaixaDeTexto 7">
            <a:extLst>
              <a:ext uri="{FF2B5EF4-FFF2-40B4-BE49-F238E27FC236}">
                <a16:creationId xmlns:a16="http://schemas.microsoft.com/office/drawing/2014/main" id="{46575114-B37F-3F18-F12D-ACC0A6C5D746}"/>
              </a:ext>
            </a:extLst>
          </p:cNvPr>
          <p:cNvSpPr txBox="1"/>
          <p:nvPr/>
        </p:nvSpPr>
        <p:spPr>
          <a:xfrm>
            <a:off x="0" y="41476"/>
            <a:ext cx="12192000" cy="523220"/>
          </a:xfrm>
          <a:prstGeom prst="rect">
            <a:avLst/>
          </a:prstGeom>
          <a:solidFill>
            <a:schemeClr val="accent1"/>
          </a:solidFill>
        </p:spPr>
        <p:txBody>
          <a:bodyPr wrap="square" rtlCol="0">
            <a:spAutoFit/>
          </a:bodyPr>
          <a:lstStyle/>
          <a:p>
            <a:pPr algn="ctr"/>
            <a:r>
              <a:rPr lang="pt-BR" sz="2800" b="1" dirty="0">
                <a:solidFill>
                  <a:schemeClr val="bg1"/>
                </a:solidFill>
              </a:rPr>
              <a:t>Prevalência de CEACAM5 em tumores e tecido normal</a:t>
            </a:r>
          </a:p>
        </p:txBody>
      </p:sp>
      <p:sp>
        <p:nvSpPr>
          <p:cNvPr id="10" name="CaixaDeTexto 9">
            <a:extLst>
              <a:ext uri="{FF2B5EF4-FFF2-40B4-BE49-F238E27FC236}">
                <a16:creationId xmlns:a16="http://schemas.microsoft.com/office/drawing/2014/main" id="{6B8E7198-ADCF-9D0A-2DEA-A53D39EF8900}"/>
              </a:ext>
            </a:extLst>
          </p:cNvPr>
          <p:cNvSpPr txBox="1"/>
          <p:nvPr/>
        </p:nvSpPr>
        <p:spPr>
          <a:xfrm>
            <a:off x="8639503" y="6611779"/>
            <a:ext cx="3552497" cy="246221"/>
          </a:xfrm>
          <a:prstGeom prst="rect">
            <a:avLst/>
          </a:prstGeom>
          <a:noFill/>
        </p:spPr>
        <p:txBody>
          <a:bodyPr wrap="square">
            <a:spAutoFit/>
          </a:bodyPr>
          <a:lstStyle/>
          <a:p>
            <a:r>
              <a:rPr lang="pt-BR" sz="1000" b="0" i="0" dirty="0" err="1">
                <a:solidFill>
                  <a:srgbClr val="212121"/>
                </a:solidFill>
                <a:effectLst/>
              </a:rPr>
              <a:t>Decary</a:t>
            </a:r>
            <a:r>
              <a:rPr lang="pt-BR" sz="1000" b="0" i="0" dirty="0">
                <a:solidFill>
                  <a:srgbClr val="212121"/>
                </a:solidFill>
                <a:effectLst/>
              </a:rPr>
              <a:t> S et al. Clin </a:t>
            </a:r>
            <a:r>
              <a:rPr lang="pt-BR" sz="1000" b="0" i="0" dirty="0" err="1">
                <a:solidFill>
                  <a:srgbClr val="212121"/>
                </a:solidFill>
                <a:effectLst/>
              </a:rPr>
              <a:t>Cancer</a:t>
            </a:r>
            <a:r>
              <a:rPr lang="pt-BR" sz="1000" b="0" i="0" dirty="0">
                <a:solidFill>
                  <a:srgbClr val="212121"/>
                </a:solidFill>
                <a:effectLst/>
              </a:rPr>
              <a:t> Res. 2020 </a:t>
            </a:r>
            <a:r>
              <a:rPr lang="pt-BR" sz="1000" b="0" i="0" dirty="0" err="1">
                <a:solidFill>
                  <a:srgbClr val="212121"/>
                </a:solidFill>
                <a:effectLst/>
              </a:rPr>
              <a:t>Dec</a:t>
            </a:r>
            <a:r>
              <a:rPr lang="pt-BR" sz="1000" b="0" i="0" dirty="0">
                <a:solidFill>
                  <a:srgbClr val="212121"/>
                </a:solidFill>
                <a:effectLst/>
              </a:rPr>
              <a:t> 15;26(24):6589-6599. </a:t>
            </a:r>
            <a:endParaRPr lang="pt-BR" sz="1000" dirty="0"/>
          </a:p>
        </p:txBody>
      </p:sp>
    </p:spTree>
    <p:extLst>
      <p:ext uri="{BB962C8B-B14F-4D97-AF65-F5344CB8AC3E}">
        <p14:creationId xmlns:p14="http://schemas.microsoft.com/office/powerpoint/2010/main" val="174877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088A9F38-20B6-E187-5EB8-93EE6F72B2AD}"/>
              </a:ext>
            </a:extLst>
          </p:cNvPr>
          <p:cNvSpPr txBox="1"/>
          <p:nvPr/>
        </p:nvSpPr>
        <p:spPr>
          <a:xfrm>
            <a:off x="818984" y="4230093"/>
            <a:ext cx="4150581" cy="1800165"/>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3400" kern="1200">
                <a:solidFill>
                  <a:schemeClr val="tx1"/>
                </a:solidFill>
                <a:latin typeface="+mj-lt"/>
                <a:ea typeface="+mj-ea"/>
                <a:cs typeface="+mj-cs"/>
              </a:rPr>
              <a:t>C-MET (Mesenchymal epitelial transition receptor)</a:t>
            </a:r>
          </a:p>
        </p:txBody>
      </p:sp>
      <p:sp>
        <p:nvSpPr>
          <p:cNvPr id="6" name="CaixaDeTexto 5">
            <a:extLst>
              <a:ext uri="{FF2B5EF4-FFF2-40B4-BE49-F238E27FC236}">
                <a16:creationId xmlns:a16="http://schemas.microsoft.com/office/drawing/2014/main" id="{A0FFCF72-2235-85E7-C57A-FA0AF2098309}"/>
              </a:ext>
            </a:extLst>
          </p:cNvPr>
          <p:cNvSpPr txBox="1"/>
          <p:nvPr/>
        </p:nvSpPr>
        <p:spPr>
          <a:xfrm>
            <a:off x="5246415" y="4230094"/>
            <a:ext cx="6235268" cy="180016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a:t>Receptor Tirosina quinase</a:t>
            </a:r>
          </a:p>
          <a:p>
            <a:pPr marL="285750" indent="-228600">
              <a:lnSpc>
                <a:spcPct val="90000"/>
              </a:lnSpc>
              <a:spcAft>
                <a:spcPts val="600"/>
              </a:spcAft>
              <a:buFont typeface="Arial" panose="020B0604020202020204" pitchFamily="34" charset="0"/>
              <a:buChar char="•"/>
            </a:pPr>
            <a:r>
              <a:rPr lang="en-US" sz="1700"/>
              <a:t>Após ligação com HGF (fator de crescimento do hepatócito) ativa diferentes vias de sinalização celular incluindo aquelas envolvidas em proliferação, motilidade, migração e invasão.</a:t>
            </a:r>
          </a:p>
          <a:p>
            <a:pPr marL="285750" indent="-228600">
              <a:lnSpc>
                <a:spcPct val="90000"/>
              </a:lnSpc>
              <a:spcAft>
                <a:spcPts val="600"/>
              </a:spcAft>
              <a:buFont typeface="Arial" panose="020B0604020202020204" pitchFamily="34" charset="0"/>
              <a:buChar char="•"/>
            </a:pPr>
            <a:r>
              <a:rPr lang="en-US" sz="1700"/>
              <a:t>Ativado de forma aberrante em câncer via mutação, amplificação e hiperexpressão protéica.</a:t>
            </a:r>
          </a:p>
        </p:txBody>
      </p:sp>
      <p:sp>
        <p:nvSpPr>
          <p:cNvPr id="18" name="Rectangle 17">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1E726205-EDEF-CED4-4078-FB956E722AD0}"/>
              </a:ext>
            </a:extLst>
          </p:cNvPr>
          <p:cNvSpPr txBox="1"/>
          <p:nvPr/>
        </p:nvSpPr>
        <p:spPr>
          <a:xfrm>
            <a:off x="8259379" y="6390288"/>
            <a:ext cx="3801241" cy="246221"/>
          </a:xfrm>
          <a:prstGeom prst="rect">
            <a:avLst/>
          </a:prstGeom>
          <a:noFill/>
        </p:spPr>
        <p:txBody>
          <a:bodyPr wrap="square">
            <a:spAutoFit/>
          </a:bodyPr>
          <a:lstStyle/>
          <a:p>
            <a:pPr>
              <a:spcAft>
                <a:spcPts val="600"/>
              </a:spcAft>
            </a:pPr>
            <a:r>
              <a:rPr lang="en-US" sz="1000" b="0" i="0" dirty="0">
                <a:solidFill>
                  <a:schemeClr val="bg1"/>
                </a:solidFill>
                <a:effectLst/>
              </a:rPr>
              <a:t>Organ SL, Tsao MS. </a:t>
            </a:r>
            <a:r>
              <a:rPr lang="en-US" sz="1000" b="0" i="0" dirty="0" err="1">
                <a:solidFill>
                  <a:schemeClr val="bg1"/>
                </a:solidFill>
                <a:effectLst/>
              </a:rPr>
              <a:t>Ther</a:t>
            </a:r>
            <a:r>
              <a:rPr lang="en-US" sz="1000" b="0" i="0" dirty="0">
                <a:solidFill>
                  <a:schemeClr val="bg1"/>
                </a:solidFill>
                <a:effectLst/>
              </a:rPr>
              <a:t> Adv Med Oncol. 2011 Nov;3(1 Suppl):S7-S19. </a:t>
            </a:r>
            <a:endParaRPr lang="pt-BR" sz="1000" dirty="0">
              <a:solidFill>
                <a:schemeClr val="bg1"/>
              </a:solidFill>
            </a:endParaRPr>
          </a:p>
        </p:txBody>
      </p:sp>
      <p:sp>
        <p:nvSpPr>
          <p:cNvPr id="11" name="CaixaDeTexto 10">
            <a:extLst>
              <a:ext uri="{FF2B5EF4-FFF2-40B4-BE49-F238E27FC236}">
                <a16:creationId xmlns:a16="http://schemas.microsoft.com/office/drawing/2014/main" id="{EC3D3D9B-9A5C-D4DB-543B-DB84D69B9248}"/>
              </a:ext>
            </a:extLst>
          </p:cNvPr>
          <p:cNvSpPr txBox="1"/>
          <p:nvPr/>
        </p:nvSpPr>
        <p:spPr>
          <a:xfrm>
            <a:off x="8678306" y="6583959"/>
            <a:ext cx="3597777" cy="246221"/>
          </a:xfrm>
          <a:prstGeom prst="rect">
            <a:avLst/>
          </a:prstGeom>
          <a:noFill/>
        </p:spPr>
        <p:txBody>
          <a:bodyPr wrap="square">
            <a:spAutoFit/>
          </a:bodyPr>
          <a:lstStyle/>
          <a:p>
            <a:pPr>
              <a:spcAft>
                <a:spcPts val="600"/>
              </a:spcAft>
            </a:pPr>
            <a:r>
              <a:rPr lang="pt-BR" sz="1000" b="0" i="0" dirty="0" err="1">
                <a:solidFill>
                  <a:schemeClr val="bg1"/>
                </a:solidFill>
                <a:effectLst/>
              </a:rPr>
              <a:t>Champagnac</a:t>
            </a:r>
            <a:r>
              <a:rPr lang="pt-BR" sz="1000" b="0" i="0" dirty="0">
                <a:solidFill>
                  <a:schemeClr val="bg1"/>
                </a:solidFill>
                <a:effectLst/>
              </a:rPr>
              <a:t> A et al. J </a:t>
            </a:r>
            <a:r>
              <a:rPr lang="pt-BR" sz="1000" b="0" i="0" dirty="0" err="1">
                <a:solidFill>
                  <a:schemeClr val="bg1"/>
                </a:solidFill>
                <a:effectLst/>
              </a:rPr>
              <a:t>Thorac</a:t>
            </a:r>
            <a:r>
              <a:rPr lang="pt-BR" sz="1000" b="0" i="0" dirty="0">
                <a:solidFill>
                  <a:schemeClr val="bg1"/>
                </a:solidFill>
                <a:effectLst/>
              </a:rPr>
              <a:t> </a:t>
            </a:r>
            <a:r>
              <a:rPr lang="pt-BR" sz="1000" b="0" i="0" dirty="0" err="1">
                <a:solidFill>
                  <a:schemeClr val="bg1"/>
                </a:solidFill>
                <a:effectLst/>
              </a:rPr>
              <a:t>Dis</a:t>
            </a:r>
            <a:r>
              <a:rPr lang="pt-BR" sz="1000" b="0" i="0" dirty="0">
                <a:solidFill>
                  <a:schemeClr val="bg1"/>
                </a:solidFill>
                <a:effectLst/>
              </a:rPr>
              <a:t>. 2020 May;12(5):2172-2178. </a:t>
            </a:r>
            <a:endParaRPr lang="pt-BR" sz="1000" dirty="0">
              <a:solidFill>
                <a:schemeClr val="bg1"/>
              </a:solidFill>
            </a:endParaRPr>
          </a:p>
        </p:txBody>
      </p:sp>
      <p:graphicFrame>
        <p:nvGraphicFramePr>
          <p:cNvPr id="7" name="Tabela 6">
            <a:extLst>
              <a:ext uri="{FF2B5EF4-FFF2-40B4-BE49-F238E27FC236}">
                <a16:creationId xmlns:a16="http://schemas.microsoft.com/office/drawing/2014/main" id="{C9940FFA-81B0-A058-69ED-F934E59B7AFE}"/>
              </a:ext>
            </a:extLst>
          </p:cNvPr>
          <p:cNvGraphicFramePr>
            <a:graphicFrameLocks noGrp="1"/>
          </p:cNvGraphicFramePr>
          <p:nvPr>
            <p:extLst>
              <p:ext uri="{D42A27DB-BD31-4B8C-83A1-F6EECF244321}">
                <p14:modId xmlns:p14="http://schemas.microsoft.com/office/powerpoint/2010/main" val="3019745293"/>
              </p:ext>
            </p:extLst>
          </p:nvPr>
        </p:nvGraphicFramePr>
        <p:xfrm>
          <a:off x="556592" y="447360"/>
          <a:ext cx="11139779" cy="3571855"/>
        </p:xfrm>
        <a:graphic>
          <a:graphicData uri="http://schemas.openxmlformats.org/drawingml/2006/table">
            <a:tbl>
              <a:tblPr firstRow="1" bandRow="1">
                <a:tableStyleId>{5C22544A-7EE6-4342-B048-85BDC9FD1C3A}</a:tableStyleId>
              </a:tblPr>
              <a:tblGrid>
                <a:gridCol w="5116012">
                  <a:extLst>
                    <a:ext uri="{9D8B030D-6E8A-4147-A177-3AD203B41FA5}">
                      <a16:colId xmlns:a16="http://schemas.microsoft.com/office/drawing/2014/main" val="2263446198"/>
                    </a:ext>
                  </a:extLst>
                </a:gridCol>
                <a:gridCol w="6023767">
                  <a:extLst>
                    <a:ext uri="{9D8B030D-6E8A-4147-A177-3AD203B41FA5}">
                      <a16:colId xmlns:a16="http://schemas.microsoft.com/office/drawing/2014/main" val="3091972641"/>
                    </a:ext>
                  </a:extLst>
                </a:gridCol>
              </a:tblGrid>
              <a:tr h="737377">
                <a:tc>
                  <a:txBody>
                    <a:bodyPr/>
                    <a:lstStyle/>
                    <a:p>
                      <a:r>
                        <a:rPr lang="pt-BR" sz="3300"/>
                        <a:t>Alteração</a:t>
                      </a:r>
                    </a:p>
                  </a:txBody>
                  <a:tcPr marL="167585" marR="167585" marT="83793" marB="83793"/>
                </a:tc>
                <a:tc>
                  <a:txBody>
                    <a:bodyPr/>
                    <a:lstStyle/>
                    <a:p>
                      <a:r>
                        <a:rPr lang="pt-BR" sz="3300"/>
                        <a:t>Método de detecção</a:t>
                      </a:r>
                    </a:p>
                  </a:txBody>
                  <a:tcPr marL="167585" marR="167585" marT="83793" marB="83793"/>
                </a:tc>
                <a:extLst>
                  <a:ext uri="{0D108BD9-81ED-4DB2-BD59-A6C34878D82A}">
                    <a16:rowId xmlns:a16="http://schemas.microsoft.com/office/drawing/2014/main" val="3819635662"/>
                  </a:ext>
                </a:extLst>
              </a:tr>
              <a:tr h="737377">
                <a:tc>
                  <a:txBody>
                    <a:bodyPr/>
                    <a:lstStyle/>
                    <a:p>
                      <a:r>
                        <a:rPr lang="pt-BR" sz="3300" dirty="0"/>
                        <a:t>MET </a:t>
                      </a:r>
                      <a:r>
                        <a:rPr lang="pt-BR" sz="3300" dirty="0" err="1"/>
                        <a:t>exon</a:t>
                      </a:r>
                      <a:r>
                        <a:rPr lang="pt-BR" sz="3300" dirty="0"/>
                        <a:t> 14 </a:t>
                      </a:r>
                      <a:r>
                        <a:rPr lang="pt-BR" sz="3300" dirty="0" err="1"/>
                        <a:t>Skipping</a:t>
                      </a:r>
                      <a:endParaRPr lang="pt-BR" sz="3300" dirty="0"/>
                    </a:p>
                    <a:p>
                      <a:r>
                        <a:rPr lang="pt-BR" sz="1800" dirty="0"/>
                        <a:t>(3 a 4% NSCLC)</a:t>
                      </a:r>
                    </a:p>
                  </a:txBody>
                  <a:tcPr marL="167585" marR="167585" marT="83793" marB="83793"/>
                </a:tc>
                <a:tc>
                  <a:txBody>
                    <a:bodyPr/>
                    <a:lstStyle/>
                    <a:p>
                      <a:r>
                        <a:rPr lang="pt-BR" sz="3300"/>
                        <a:t>NGS e sequenciamento RNA</a:t>
                      </a:r>
                    </a:p>
                  </a:txBody>
                  <a:tcPr marL="167585" marR="167585" marT="83793" marB="83793"/>
                </a:tc>
                <a:extLst>
                  <a:ext uri="{0D108BD9-81ED-4DB2-BD59-A6C34878D82A}">
                    <a16:rowId xmlns:a16="http://schemas.microsoft.com/office/drawing/2014/main" val="2598779004"/>
                  </a:ext>
                </a:extLst>
              </a:tr>
              <a:tr h="737377">
                <a:tc>
                  <a:txBody>
                    <a:bodyPr/>
                    <a:lstStyle/>
                    <a:p>
                      <a:r>
                        <a:rPr lang="pt-BR" sz="3300" dirty="0"/>
                        <a:t>Amplificação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t>(1 a 6% NSCLC)</a:t>
                      </a:r>
                    </a:p>
                  </a:txBody>
                  <a:tcPr marL="167585" marR="167585" marT="83793" marB="83793"/>
                </a:tc>
                <a:tc>
                  <a:txBody>
                    <a:bodyPr/>
                    <a:lstStyle/>
                    <a:p>
                      <a:r>
                        <a:rPr lang="pt-BR" sz="3300"/>
                        <a:t>NGS e FISH</a:t>
                      </a:r>
                    </a:p>
                  </a:txBody>
                  <a:tcPr marL="167585" marR="167585" marT="83793" marB="83793"/>
                </a:tc>
                <a:extLst>
                  <a:ext uri="{0D108BD9-81ED-4DB2-BD59-A6C34878D82A}">
                    <a16:rowId xmlns:a16="http://schemas.microsoft.com/office/drawing/2014/main" val="1107311170"/>
                  </a:ext>
                </a:extLst>
              </a:tr>
              <a:tr h="737377">
                <a:tc>
                  <a:txBody>
                    <a:bodyPr/>
                    <a:lstStyle/>
                    <a:p>
                      <a:r>
                        <a:rPr lang="pt-BR" sz="3300" dirty="0" err="1"/>
                        <a:t>Hiperexpressão</a:t>
                      </a:r>
                      <a:r>
                        <a:rPr lang="pt-BR" sz="3300" dirty="0"/>
                        <a:t> </a:t>
                      </a:r>
                      <a:r>
                        <a:rPr lang="pt-BR" sz="3300" dirty="0" err="1"/>
                        <a:t>protéica</a:t>
                      </a:r>
                      <a:endParaRPr lang="pt-BR" sz="3300" dirty="0"/>
                    </a:p>
                    <a:p>
                      <a:r>
                        <a:rPr lang="pt-BR" sz="1800" dirty="0"/>
                        <a:t>(varia de 20 a 80% em </a:t>
                      </a:r>
                      <a:r>
                        <a:rPr lang="pt-BR" sz="1800" dirty="0" err="1"/>
                        <a:t>cohorts</a:t>
                      </a:r>
                      <a:r>
                        <a:rPr lang="pt-BR" sz="1800" dirty="0"/>
                        <a:t>)</a:t>
                      </a:r>
                    </a:p>
                  </a:txBody>
                  <a:tcPr marL="167585" marR="167585" marT="83793" marB="83793"/>
                </a:tc>
                <a:tc>
                  <a:txBody>
                    <a:bodyPr/>
                    <a:lstStyle/>
                    <a:p>
                      <a:r>
                        <a:rPr lang="pt-BR" sz="3300" dirty="0"/>
                        <a:t>IHQ</a:t>
                      </a:r>
                    </a:p>
                  </a:txBody>
                  <a:tcPr marL="167585" marR="167585" marT="83793" marB="83793"/>
                </a:tc>
                <a:extLst>
                  <a:ext uri="{0D108BD9-81ED-4DB2-BD59-A6C34878D82A}">
                    <a16:rowId xmlns:a16="http://schemas.microsoft.com/office/drawing/2014/main" val="1662527126"/>
                  </a:ext>
                </a:extLst>
              </a:tr>
            </a:tbl>
          </a:graphicData>
        </a:graphic>
      </p:graphicFrame>
    </p:spTree>
    <p:extLst>
      <p:ext uri="{BB962C8B-B14F-4D97-AF65-F5344CB8AC3E}">
        <p14:creationId xmlns:p14="http://schemas.microsoft.com/office/powerpoint/2010/main" val="319504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FE37479-F605-7771-3A07-9BEE946D7FF8}"/>
              </a:ext>
            </a:extLst>
          </p:cNvPr>
          <p:cNvPicPr>
            <a:picLocks noChangeAspect="1"/>
          </p:cNvPicPr>
          <p:nvPr/>
        </p:nvPicPr>
        <p:blipFill>
          <a:blip r:embed="rId3"/>
          <a:stretch>
            <a:fillRect/>
          </a:stretch>
        </p:blipFill>
        <p:spPr>
          <a:xfrm>
            <a:off x="833437" y="454736"/>
            <a:ext cx="10525125" cy="1933575"/>
          </a:xfrm>
          <a:prstGeom prst="rect">
            <a:avLst/>
          </a:prstGeom>
        </p:spPr>
      </p:pic>
      <p:sp>
        <p:nvSpPr>
          <p:cNvPr id="6" name="CaixaDeTexto 5">
            <a:extLst>
              <a:ext uri="{FF2B5EF4-FFF2-40B4-BE49-F238E27FC236}">
                <a16:creationId xmlns:a16="http://schemas.microsoft.com/office/drawing/2014/main" id="{B66DC1AC-5615-3DBF-AFAB-8B4A5AAEE692}"/>
              </a:ext>
            </a:extLst>
          </p:cNvPr>
          <p:cNvSpPr txBox="1"/>
          <p:nvPr/>
        </p:nvSpPr>
        <p:spPr>
          <a:xfrm>
            <a:off x="6207162" y="2544183"/>
            <a:ext cx="535254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a:t>Avaliação do escore do MET: melhor desempenho após treinamento e comunicação entre patologistas.</a:t>
            </a:r>
          </a:p>
          <a:p>
            <a:r>
              <a:rPr lang="pt-BR" dirty="0"/>
              <a:t>Coeficiente de correlação melhorou de 0.50 (95% CI:0.37-0.64) do primeiro escore “round” para 0.74 (95% CI:0.64-0.83) no segundo.</a:t>
            </a:r>
          </a:p>
        </p:txBody>
      </p:sp>
      <p:pic>
        <p:nvPicPr>
          <p:cNvPr id="8" name="Imagem 7">
            <a:extLst>
              <a:ext uri="{FF2B5EF4-FFF2-40B4-BE49-F238E27FC236}">
                <a16:creationId xmlns:a16="http://schemas.microsoft.com/office/drawing/2014/main" id="{75F866E9-26E2-636B-6EC2-81466127AEA7}"/>
              </a:ext>
            </a:extLst>
          </p:cNvPr>
          <p:cNvPicPr>
            <a:picLocks noChangeAspect="1"/>
          </p:cNvPicPr>
          <p:nvPr/>
        </p:nvPicPr>
        <p:blipFill>
          <a:blip r:embed="rId4"/>
          <a:stretch>
            <a:fillRect/>
          </a:stretch>
        </p:blipFill>
        <p:spPr>
          <a:xfrm>
            <a:off x="163184" y="2544183"/>
            <a:ext cx="5518620" cy="4007224"/>
          </a:xfrm>
          <a:prstGeom prst="rect">
            <a:avLst/>
          </a:prstGeom>
        </p:spPr>
      </p:pic>
      <p:sp>
        <p:nvSpPr>
          <p:cNvPr id="9" name="CaixaDeTexto 8">
            <a:extLst>
              <a:ext uri="{FF2B5EF4-FFF2-40B4-BE49-F238E27FC236}">
                <a16:creationId xmlns:a16="http://schemas.microsoft.com/office/drawing/2014/main" id="{07702955-650E-9761-5FB0-3AAC90D59D47}"/>
              </a:ext>
            </a:extLst>
          </p:cNvPr>
          <p:cNvSpPr txBox="1"/>
          <p:nvPr/>
        </p:nvSpPr>
        <p:spPr>
          <a:xfrm>
            <a:off x="6207162" y="4547795"/>
            <a:ext cx="5615492" cy="1754326"/>
          </a:xfrm>
          <a:prstGeom prst="rect">
            <a:avLst/>
          </a:prstGeom>
          <a:noFill/>
          <a:ln w="19050">
            <a:solidFill>
              <a:srgbClr val="FF0000"/>
            </a:solidFill>
          </a:ln>
        </p:spPr>
        <p:txBody>
          <a:bodyPr wrap="square" rtlCol="0">
            <a:spAutoFit/>
          </a:bodyPr>
          <a:lstStyle/>
          <a:p>
            <a:r>
              <a:rPr lang="pt-BR" b="1" dirty="0">
                <a:solidFill>
                  <a:srgbClr val="FF0000"/>
                </a:solidFill>
              </a:rPr>
              <a:t>Importante:</a:t>
            </a:r>
          </a:p>
          <a:p>
            <a:pPr marL="285750" indent="-285750">
              <a:buFont typeface="Arial" panose="020B0604020202020204" pitchFamily="34" charset="0"/>
              <a:buChar char="•"/>
            </a:pPr>
            <a:r>
              <a:rPr lang="pt-BR" dirty="0" err="1"/>
              <a:t>Hiperexpressão</a:t>
            </a:r>
            <a:r>
              <a:rPr lang="pt-BR" dirty="0"/>
              <a:t> proteica de MET ocorre independentemente de mutações ou amplificação subjacentes.</a:t>
            </a:r>
          </a:p>
          <a:p>
            <a:pPr marL="285750" indent="-285750">
              <a:buFont typeface="Arial" panose="020B0604020202020204" pitchFamily="34" charset="0"/>
              <a:buChar char="•"/>
            </a:pPr>
            <a:r>
              <a:rPr lang="pt-BR" dirty="0"/>
              <a:t>Atenção aos controles de reação.</a:t>
            </a:r>
          </a:p>
          <a:p>
            <a:endParaRPr lang="pt-BR" dirty="0"/>
          </a:p>
        </p:txBody>
      </p:sp>
      <p:sp>
        <p:nvSpPr>
          <p:cNvPr id="10" name="Retângulo 9">
            <a:extLst>
              <a:ext uri="{FF2B5EF4-FFF2-40B4-BE49-F238E27FC236}">
                <a16:creationId xmlns:a16="http://schemas.microsoft.com/office/drawing/2014/main" id="{41F5EB93-7803-C7FB-1E59-D1AB2F9C715D}"/>
              </a:ext>
            </a:extLst>
          </p:cNvPr>
          <p:cNvSpPr/>
          <p:nvPr/>
        </p:nvSpPr>
        <p:spPr>
          <a:xfrm>
            <a:off x="0" y="6551407"/>
            <a:ext cx="12192000" cy="3065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5289B7A0-0B2D-3A5B-F300-D8B2E6A3ED25}"/>
              </a:ext>
            </a:extLst>
          </p:cNvPr>
          <p:cNvSpPr txBox="1"/>
          <p:nvPr/>
        </p:nvSpPr>
        <p:spPr>
          <a:xfrm>
            <a:off x="7812405" y="6608260"/>
            <a:ext cx="4379595" cy="246221"/>
          </a:xfrm>
          <a:prstGeom prst="rect">
            <a:avLst/>
          </a:prstGeom>
          <a:noFill/>
        </p:spPr>
        <p:txBody>
          <a:bodyPr wrap="square">
            <a:spAutoFit/>
          </a:bodyPr>
          <a:lstStyle/>
          <a:p>
            <a:r>
              <a:rPr lang="pt-BR" sz="1000" b="0" i="0" dirty="0">
                <a:solidFill>
                  <a:schemeClr val="bg1"/>
                </a:solidFill>
                <a:effectLst/>
              </a:rPr>
              <a:t>Boyle TA</a:t>
            </a:r>
            <a:r>
              <a:rPr lang="pt-BR" sz="1000" dirty="0">
                <a:solidFill>
                  <a:schemeClr val="bg1"/>
                </a:solidFill>
              </a:rPr>
              <a:t> et al</a:t>
            </a:r>
            <a:r>
              <a:rPr lang="pt-BR" sz="1000" b="0" i="0" dirty="0">
                <a:solidFill>
                  <a:schemeClr val="bg1"/>
                </a:solidFill>
                <a:effectLst/>
              </a:rPr>
              <a:t>. </a:t>
            </a:r>
            <a:r>
              <a:rPr lang="pt-BR" sz="1000" b="0" i="0" dirty="0" err="1">
                <a:solidFill>
                  <a:schemeClr val="bg1"/>
                </a:solidFill>
                <a:effectLst/>
              </a:rPr>
              <a:t>Appl</a:t>
            </a:r>
            <a:r>
              <a:rPr lang="pt-BR" sz="1000" b="0" i="0" dirty="0">
                <a:solidFill>
                  <a:schemeClr val="bg1"/>
                </a:solidFill>
                <a:effectLst/>
              </a:rPr>
              <a:t> </a:t>
            </a:r>
            <a:r>
              <a:rPr lang="pt-BR" sz="1000" b="0" i="0" dirty="0" err="1">
                <a:solidFill>
                  <a:schemeClr val="bg1"/>
                </a:solidFill>
                <a:effectLst/>
              </a:rPr>
              <a:t>Immunohistochem</a:t>
            </a:r>
            <a:r>
              <a:rPr lang="pt-BR" sz="1000" b="0" i="0" dirty="0">
                <a:solidFill>
                  <a:schemeClr val="bg1"/>
                </a:solidFill>
                <a:effectLst/>
              </a:rPr>
              <a:t> Mol </a:t>
            </a:r>
            <a:r>
              <a:rPr lang="pt-BR" sz="1000" b="0" i="0" dirty="0" err="1">
                <a:solidFill>
                  <a:schemeClr val="bg1"/>
                </a:solidFill>
                <a:effectLst/>
              </a:rPr>
              <a:t>Morphol</a:t>
            </a:r>
            <a:r>
              <a:rPr lang="pt-BR" sz="1000" b="0" i="0" dirty="0">
                <a:solidFill>
                  <a:schemeClr val="bg1"/>
                </a:solidFill>
                <a:effectLst/>
              </a:rPr>
              <a:t>. 2020 Oct;28(9):669-677. </a:t>
            </a:r>
            <a:endParaRPr lang="pt-BR" sz="1000" dirty="0">
              <a:solidFill>
                <a:schemeClr val="bg1"/>
              </a:solidFill>
            </a:endParaRPr>
          </a:p>
        </p:txBody>
      </p:sp>
    </p:spTree>
    <p:extLst>
      <p:ext uri="{BB962C8B-B14F-4D97-AF65-F5344CB8AC3E}">
        <p14:creationId xmlns:p14="http://schemas.microsoft.com/office/powerpoint/2010/main" val="236900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Cantos Superiores Arredondados 21">
            <a:extLst>
              <a:ext uri="{FF2B5EF4-FFF2-40B4-BE49-F238E27FC236}">
                <a16:creationId xmlns:a16="http://schemas.microsoft.com/office/drawing/2014/main" id="{237D169F-C6E4-D189-084F-7070610839F5}"/>
              </a:ext>
            </a:extLst>
          </p:cNvPr>
          <p:cNvSpPr/>
          <p:nvPr/>
        </p:nvSpPr>
        <p:spPr>
          <a:xfrm>
            <a:off x="2498997" y="1909308"/>
            <a:ext cx="7746159" cy="4102407"/>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9" name="Elipse 17">
            <a:extLst>
              <a:ext uri="{FF2B5EF4-FFF2-40B4-BE49-F238E27FC236}">
                <a16:creationId xmlns:a16="http://schemas.microsoft.com/office/drawing/2014/main" id="{E5806BB3-2CBE-8B70-37D4-FE552A1AA2E6}"/>
              </a:ext>
            </a:extLst>
          </p:cNvPr>
          <p:cNvSpPr/>
          <p:nvPr/>
        </p:nvSpPr>
        <p:spPr>
          <a:xfrm>
            <a:off x="2208419" y="4144612"/>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0" name="Arco 9">
            <a:extLst>
              <a:ext uri="{FF2B5EF4-FFF2-40B4-BE49-F238E27FC236}">
                <a16:creationId xmlns:a16="http://schemas.microsoft.com/office/drawing/2014/main" id="{FF842205-2E83-8E0B-1309-DE9CAF13216B}"/>
              </a:ext>
            </a:extLst>
          </p:cNvPr>
          <p:cNvSpPr/>
          <p:nvPr/>
        </p:nvSpPr>
        <p:spPr>
          <a:xfrm>
            <a:off x="2157441" y="4093639"/>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1" name="Elipse 12">
            <a:extLst>
              <a:ext uri="{FF2B5EF4-FFF2-40B4-BE49-F238E27FC236}">
                <a16:creationId xmlns:a16="http://schemas.microsoft.com/office/drawing/2014/main" id="{26B91656-0807-CAE2-C686-0E493DA8C2FB}"/>
              </a:ext>
            </a:extLst>
          </p:cNvPr>
          <p:cNvSpPr/>
          <p:nvPr/>
        </p:nvSpPr>
        <p:spPr>
          <a:xfrm>
            <a:off x="2176553" y="3176803"/>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2" name="Arco 11">
            <a:extLst>
              <a:ext uri="{FF2B5EF4-FFF2-40B4-BE49-F238E27FC236}">
                <a16:creationId xmlns:a16="http://schemas.microsoft.com/office/drawing/2014/main" id="{3CEF96C4-2DD6-0B9D-35DE-69F4421287C1}"/>
              </a:ext>
            </a:extLst>
          </p:cNvPr>
          <p:cNvSpPr/>
          <p:nvPr/>
        </p:nvSpPr>
        <p:spPr>
          <a:xfrm>
            <a:off x="2125575" y="3125829"/>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3" name="Elipse 8">
            <a:extLst>
              <a:ext uri="{FF2B5EF4-FFF2-40B4-BE49-F238E27FC236}">
                <a16:creationId xmlns:a16="http://schemas.microsoft.com/office/drawing/2014/main" id="{A224108B-2846-50DB-EDAB-B08BD67A41EF}"/>
              </a:ext>
            </a:extLst>
          </p:cNvPr>
          <p:cNvSpPr/>
          <p:nvPr/>
        </p:nvSpPr>
        <p:spPr>
          <a:xfrm>
            <a:off x="2187985" y="2233448"/>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4" name="Arco 13">
            <a:extLst>
              <a:ext uri="{FF2B5EF4-FFF2-40B4-BE49-F238E27FC236}">
                <a16:creationId xmlns:a16="http://schemas.microsoft.com/office/drawing/2014/main" id="{EA4F3F17-4BA8-F08A-9613-87D68D9545B4}"/>
              </a:ext>
            </a:extLst>
          </p:cNvPr>
          <p:cNvSpPr/>
          <p:nvPr/>
        </p:nvSpPr>
        <p:spPr>
          <a:xfrm>
            <a:off x="2137007" y="2182474"/>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8" name="Title 1">
            <a:extLst>
              <a:ext uri="{FF2B5EF4-FFF2-40B4-BE49-F238E27FC236}">
                <a16:creationId xmlns:a16="http://schemas.microsoft.com/office/drawing/2014/main" id="{488C8185-1490-C5BF-08EA-78311F176F27}"/>
              </a:ext>
            </a:extLst>
          </p:cNvPr>
          <p:cNvSpPr>
            <a:spLocks noGrp="1"/>
          </p:cNvSpPr>
          <p:nvPr>
            <p:ph type="title"/>
          </p:nvPr>
        </p:nvSpPr>
        <p:spPr>
          <a:xfrm>
            <a:off x="1866900" y="1039666"/>
            <a:ext cx="8458200" cy="600075"/>
          </a:xfrm>
        </p:spPr>
        <p:txBody>
          <a:bodyPr>
            <a:normAutofit fontScale="90000"/>
          </a:bodyPr>
          <a:lstStyle/>
          <a:p>
            <a:r>
              <a:rPr lang="pt-BR" dirty="0"/>
              <a:t>Declaração Conflitos de Interesse</a:t>
            </a:r>
          </a:p>
        </p:txBody>
      </p:sp>
      <p:sp>
        <p:nvSpPr>
          <p:cNvPr id="21" name="TextBox 9">
            <a:extLst>
              <a:ext uri="{FF2B5EF4-FFF2-40B4-BE49-F238E27FC236}">
                <a16:creationId xmlns:a16="http://schemas.microsoft.com/office/drawing/2014/main" id="{6843F402-7C96-51BC-B9DC-090C91123369}"/>
              </a:ext>
            </a:extLst>
          </p:cNvPr>
          <p:cNvSpPr txBox="1"/>
          <p:nvPr/>
        </p:nvSpPr>
        <p:spPr>
          <a:xfrm>
            <a:off x="2649639" y="3925177"/>
            <a:ext cx="7315924" cy="230897"/>
          </a:xfrm>
          <a:prstGeom prst="rect">
            <a:avLst/>
          </a:prstGeom>
          <a:noFill/>
        </p:spPr>
        <p:txBody>
          <a:bodyPr wrap="square">
            <a:spAutoFit/>
          </a:bodyPr>
          <a:lstStyle/>
          <a:p>
            <a:pPr marL="214308" indent="-214308">
              <a:buFont typeface="Arial" panose="020B0604020202020204" pitchFamily="34" charset="0"/>
              <a:buChar char="•"/>
            </a:pPr>
            <a:endParaRPr lang="en-US" sz="1351" baseline="30000"/>
          </a:p>
        </p:txBody>
      </p:sp>
      <p:sp>
        <p:nvSpPr>
          <p:cNvPr id="23" name="TextBox 11">
            <a:extLst>
              <a:ext uri="{FF2B5EF4-FFF2-40B4-BE49-F238E27FC236}">
                <a16:creationId xmlns:a16="http://schemas.microsoft.com/office/drawing/2014/main" id="{6571CA98-A450-8D1D-5DB9-19BA6C981DC3}"/>
              </a:ext>
            </a:extLst>
          </p:cNvPr>
          <p:cNvSpPr txBox="1"/>
          <p:nvPr/>
        </p:nvSpPr>
        <p:spPr>
          <a:xfrm>
            <a:off x="2986331" y="2309988"/>
            <a:ext cx="6560955" cy="466538"/>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De acordo com a Resolução 1931/2009 do Conselho Federal de Medicina e com a RDC 96/2008 da ANVISA, declaro que:</a:t>
            </a:r>
          </a:p>
        </p:txBody>
      </p:sp>
      <p:sp>
        <p:nvSpPr>
          <p:cNvPr id="24" name="TextBox 14">
            <a:extLst>
              <a:ext uri="{FF2B5EF4-FFF2-40B4-BE49-F238E27FC236}">
                <a16:creationId xmlns:a16="http://schemas.microsoft.com/office/drawing/2014/main" id="{CB115D0B-35EE-C8B6-8B4F-2BE9ECAC9E34}"/>
              </a:ext>
            </a:extLst>
          </p:cNvPr>
          <p:cNvSpPr txBox="1"/>
          <p:nvPr/>
        </p:nvSpPr>
        <p:spPr>
          <a:xfrm>
            <a:off x="3010871" y="3296302"/>
            <a:ext cx="6560955" cy="279435"/>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Apresentações: como palestrante convidado participo dos eventos: </a:t>
            </a:r>
          </a:p>
        </p:txBody>
      </p:sp>
      <p:sp>
        <p:nvSpPr>
          <p:cNvPr id="25" name="TextBox 18">
            <a:extLst>
              <a:ext uri="{FF2B5EF4-FFF2-40B4-BE49-F238E27FC236}">
                <a16:creationId xmlns:a16="http://schemas.microsoft.com/office/drawing/2014/main" id="{3ED05F52-B642-1675-0D52-5A523D528368}"/>
              </a:ext>
            </a:extLst>
          </p:cNvPr>
          <p:cNvSpPr txBox="1"/>
          <p:nvPr/>
        </p:nvSpPr>
        <p:spPr>
          <a:xfrm>
            <a:off x="3027263" y="4301137"/>
            <a:ext cx="6484803" cy="279435"/>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Não possuo ações de quaisquer destas companhias farmacêuticas.</a:t>
            </a:r>
          </a:p>
        </p:txBody>
      </p:sp>
      <p:sp>
        <p:nvSpPr>
          <p:cNvPr id="27" name="Elipse 17">
            <a:extLst>
              <a:ext uri="{FF2B5EF4-FFF2-40B4-BE49-F238E27FC236}">
                <a16:creationId xmlns:a16="http://schemas.microsoft.com/office/drawing/2014/main" id="{28CC6166-B853-9BD7-D306-5CD76A21744C}"/>
              </a:ext>
            </a:extLst>
          </p:cNvPr>
          <p:cNvSpPr/>
          <p:nvPr/>
        </p:nvSpPr>
        <p:spPr>
          <a:xfrm>
            <a:off x="2208419" y="5085137"/>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8" name="Arco 27">
            <a:extLst>
              <a:ext uri="{FF2B5EF4-FFF2-40B4-BE49-F238E27FC236}">
                <a16:creationId xmlns:a16="http://schemas.microsoft.com/office/drawing/2014/main" id="{3954C080-8134-1489-9F80-C7551B948049}"/>
              </a:ext>
            </a:extLst>
          </p:cNvPr>
          <p:cNvSpPr/>
          <p:nvPr/>
        </p:nvSpPr>
        <p:spPr>
          <a:xfrm>
            <a:off x="2157441" y="5034165"/>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29" name="TextBox 18">
            <a:extLst>
              <a:ext uri="{FF2B5EF4-FFF2-40B4-BE49-F238E27FC236}">
                <a16:creationId xmlns:a16="http://schemas.microsoft.com/office/drawing/2014/main" id="{9BAEA7F0-4354-6FEC-A6E2-DD18B042E91F}"/>
              </a:ext>
            </a:extLst>
          </p:cNvPr>
          <p:cNvSpPr txBox="1"/>
          <p:nvPr/>
        </p:nvSpPr>
        <p:spPr>
          <a:xfrm>
            <a:off x="3027263" y="5055222"/>
            <a:ext cx="6484803" cy="653640"/>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Os meus </a:t>
            </a:r>
            <a:r>
              <a:rPr lang="pt-BR" sz="1351" dirty="0" err="1">
                <a:solidFill>
                  <a:prstClr val="black"/>
                </a:solidFill>
                <a:latin typeface="Arial" panose="020B0604020202020204" pitchFamily="34" charset="0"/>
                <a:ea typeface="Open Sans" panose="020B0606030504020204" pitchFamily="34" charset="0"/>
                <a:cs typeface="Arial" panose="020B0604020202020204" pitchFamily="34" charset="0"/>
              </a:rPr>
              <a:t>pré</a:t>
            </a: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 requisitos para participar destas atividades são a autonomia do pensamento científico, a independência de opiniões e a liberdade de expressão que estas empresas respeitam.</a:t>
            </a:r>
          </a:p>
        </p:txBody>
      </p:sp>
      <p:grpSp>
        <p:nvGrpSpPr>
          <p:cNvPr id="86" name="Group 4">
            <a:extLst>
              <a:ext uri="{FF2B5EF4-FFF2-40B4-BE49-F238E27FC236}">
                <a16:creationId xmlns:a16="http://schemas.microsoft.com/office/drawing/2014/main" id="{ADBAB7CC-B67C-6A12-092A-92138D534B24}"/>
              </a:ext>
            </a:extLst>
          </p:cNvPr>
          <p:cNvGrpSpPr>
            <a:grpSpLocks noChangeAspect="1"/>
          </p:cNvGrpSpPr>
          <p:nvPr/>
        </p:nvGrpSpPr>
        <p:grpSpPr bwMode="auto">
          <a:xfrm>
            <a:off x="2309836" y="2386504"/>
            <a:ext cx="315989" cy="290169"/>
            <a:chOff x="1484" y="-2"/>
            <a:chExt cx="4712" cy="4327"/>
          </a:xfrm>
          <a:solidFill>
            <a:schemeClr val="bg1"/>
          </a:solidFill>
        </p:grpSpPr>
        <p:sp>
          <p:nvSpPr>
            <p:cNvPr id="87" name="Freeform 5">
              <a:extLst>
                <a:ext uri="{FF2B5EF4-FFF2-40B4-BE49-F238E27FC236}">
                  <a16:creationId xmlns:a16="http://schemas.microsoft.com/office/drawing/2014/main" id="{26CE1894-7E86-F82D-FF46-D1F69926B0DC}"/>
                </a:ext>
              </a:extLst>
            </p:cNvPr>
            <p:cNvSpPr>
              <a:spLocks noEditPoints="1"/>
            </p:cNvSpPr>
            <p:nvPr/>
          </p:nvSpPr>
          <p:spPr bwMode="auto">
            <a:xfrm>
              <a:off x="1484" y="-2"/>
              <a:ext cx="4712" cy="4327"/>
            </a:xfrm>
            <a:custGeom>
              <a:avLst/>
              <a:gdLst>
                <a:gd name="T0" fmla="*/ 276 w 2075"/>
                <a:gd name="T1" fmla="*/ 1904 h 1905"/>
                <a:gd name="T2" fmla="*/ 1419 w 2075"/>
                <a:gd name="T3" fmla="*/ 1904 h 1905"/>
                <a:gd name="T4" fmla="*/ 1419 w 2075"/>
                <a:gd name="T5" fmla="*/ 1904 h 1905"/>
                <a:gd name="T6" fmla="*/ 1615 w 2075"/>
                <a:gd name="T7" fmla="*/ 1824 h 1905"/>
                <a:gd name="T8" fmla="*/ 1697 w 2075"/>
                <a:gd name="T9" fmla="*/ 1628 h 1905"/>
                <a:gd name="T10" fmla="*/ 1697 w 2075"/>
                <a:gd name="T11" fmla="*/ 533 h 1905"/>
                <a:gd name="T12" fmla="*/ 2075 w 2075"/>
                <a:gd name="T13" fmla="*/ 533 h 1905"/>
                <a:gd name="T14" fmla="*/ 2075 w 2075"/>
                <a:gd name="T15" fmla="*/ 211 h 1905"/>
                <a:gd name="T16" fmla="*/ 2012 w 2075"/>
                <a:gd name="T17" fmla="*/ 62 h 1905"/>
                <a:gd name="T18" fmla="*/ 1862 w 2075"/>
                <a:gd name="T19" fmla="*/ 0 h 1905"/>
                <a:gd name="T20" fmla="*/ 512 w 2075"/>
                <a:gd name="T21" fmla="*/ 0 h 1905"/>
                <a:gd name="T22" fmla="*/ 370 w 2075"/>
                <a:gd name="T23" fmla="*/ 58 h 1905"/>
                <a:gd name="T24" fmla="*/ 310 w 2075"/>
                <a:gd name="T25" fmla="*/ 199 h 1905"/>
                <a:gd name="T26" fmla="*/ 301 w 2075"/>
                <a:gd name="T27" fmla="*/ 1440 h 1905"/>
                <a:gd name="T28" fmla="*/ 1 w 2075"/>
                <a:gd name="T29" fmla="*/ 1440 h 1905"/>
                <a:gd name="T30" fmla="*/ 1 w 2075"/>
                <a:gd name="T31" fmla="*/ 1626 h 1905"/>
                <a:gd name="T32" fmla="*/ 77 w 2075"/>
                <a:gd name="T33" fmla="*/ 1819 h 1905"/>
                <a:gd name="T34" fmla="*/ 265 w 2075"/>
                <a:gd name="T35" fmla="*/ 1904 h 1905"/>
                <a:gd name="T36" fmla="*/ 276 w 2075"/>
                <a:gd name="T37" fmla="*/ 1904 h 1905"/>
                <a:gd name="T38" fmla="*/ 2030 w 2075"/>
                <a:gd name="T39" fmla="*/ 211 h 1905"/>
                <a:gd name="T40" fmla="*/ 2030 w 2075"/>
                <a:gd name="T41" fmla="*/ 488 h 1905"/>
                <a:gd name="T42" fmla="*/ 1697 w 2075"/>
                <a:gd name="T43" fmla="*/ 488 h 1905"/>
                <a:gd name="T44" fmla="*/ 1697 w 2075"/>
                <a:gd name="T45" fmla="*/ 211 h 1905"/>
                <a:gd name="T46" fmla="*/ 1785 w 2075"/>
                <a:gd name="T47" fmla="*/ 81 h 1905"/>
                <a:gd name="T48" fmla="*/ 1942 w 2075"/>
                <a:gd name="T49" fmla="*/ 81 h 1905"/>
                <a:gd name="T50" fmla="*/ 2030 w 2075"/>
                <a:gd name="T51" fmla="*/ 211 h 1905"/>
                <a:gd name="T52" fmla="*/ 355 w 2075"/>
                <a:gd name="T53" fmla="*/ 199 h 1905"/>
                <a:gd name="T54" fmla="*/ 402 w 2075"/>
                <a:gd name="T55" fmla="*/ 90 h 1905"/>
                <a:gd name="T56" fmla="*/ 512 w 2075"/>
                <a:gd name="T57" fmla="*/ 45 h 1905"/>
                <a:gd name="T58" fmla="*/ 1732 w 2075"/>
                <a:gd name="T59" fmla="*/ 45 h 1905"/>
                <a:gd name="T60" fmla="*/ 1650 w 2075"/>
                <a:gd name="T61" fmla="*/ 211 h 1905"/>
                <a:gd name="T62" fmla="*/ 1650 w 2075"/>
                <a:gd name="T63" fmla="*/ 1628 h 1905"/>
                <a:gd name="T64" fmla="*/ 1534 w 2075"/>
                <a:gd name="T65" fmla="*/ 1829 h 1905"/>
                <a:gd name="T66" fmla="*/ 1302 w 2075"/>
                <a:gd name="T67" fmla="*/ 1829 h 1905"/>
                <a:gd name="T68" fmla="*/ 1186 w 2075"/>
                <a:gd name="T69" fmla="*/ 1628 h 1905"/>
                <a:gd name="T70" fmla="*/ 1186 w 2075"/>
                <a:gd name="T71" fmla="*/ 1440 h 1905"/>
                <a:gd name="T72" fmla="*/ 346 w 2075"/>
                <a:gd name="T73" fmla="*/ 1440 h 1905"/>
                <a:gd name="T74" fmla="*/ 355 w 2075"/>
                <a:gd name="T75" fmla="*/ 199 h 1905"/>
                <a:gd name="T76" fmla="*/ 46 w 2075"/>
                <a:gd name="T77" fmla="*/ 1628 h 1905"/>
                <a:gd name="T78" fmla="*/ 46 w 2075"/>
                <a:gd name="T79" fmla="*/ 1485 h 1905"/>
                <a:gd name="T80" fmla="*/ 1143 w 2075"/>
                <a:gd name="T81" fmla="*/ 1485 h 1905"/>
                <a:gd name="T82" fmla="*/ 1143 w 2075"/>
                <a:gd name="T83" fmla="*/ 1626 h 1905"/>
                <a:gd name="T84" fmla="*/ 1143 w 2075"/>
                <a:gd name="T85" fmla="*/ 1626 h 1905"/>
                <a:gd name="T86" fmla="*/ 1269 w 2075"/>
                <a:gd name="T87" fmla="*/ 1857 h 1905"/>
                <a:gd name="T88" fmla="*/ 276 w 2075"/>
                <a:gd name="T89" fmla="*/ 1857 h 1905"/>
                <a:gd name="T90" fmla="*/ 114 w 2075"/>
                <a:gd name="T91" fmla="*/ 1790 h 1905"/>
                <a:gd name="T92" fmla="*/ 46 w 2075"/>
                <a:gd name="T93" fmla="*/ 1628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5" h="1905">
                  <a:moveTo>
                    <a:pt x="276" y="1904"/>
                  </a:moveTo>
                  <a:cubicBezTo>
                    <a:pt x="1419" y="1904"/>
                    <a:pt x="1419" y="1904"/>
                    <a:pt x="1419" y="1904"/>
                  </a:cubicBezTo>
                  <a:cubicBezTo>
                    <a:pt x="1419" y="1904"/>
                    <a:pt x="1419" y="1904"/>
                    <a:pt x="1419" y="1904"/>
                  </a:cubicBezTo>
                  <a:cubicBezTo>
                    <a:pt x="1492" y="1905"/>
                    <a:pt x="1563" y="1876"/>
                    <a:pt x="1615" y="1824"/>
                  </a:cubicBezTo>
                  <a:cubicBezTo>
                    <a:pt x="1667" y="1772"/>
                    <a:pt x="1697" y="1702"/>
                    <a:pt x="1697" y="1628"/>
                  </a:cubicBezTo>
                  <a:cubicBezTo>
                    <a:pt x="1697" y="533"/>
                    <a:pt x="1697" y="533"/>
                    <a:pt x="1697" y="533"/>
                  </a:cubicBezTo>
                  <a:cubicBezTo>
                    <a:pt x="2075" y="533"/>
                    <a:pt x="2075" y="533"/>
                    <a:pt x="2075" y="533"/>
                  </a:cubicBezTo>
                  <a:cubicBezTo>
                    <a:pt x="2075" y="211"/>
                    <a:pt x="2075" y="211"/>
                    <a:pt x="2075" y="211"/>
                  </a:cubicBezTo>
                  <a:cubicBezTo>
                    <a:pt x="2075" y="155"/>
                    <a:pt x="2052" y="101"/>
                    <a:pt x="2012" y="62"/>
                  </a:cubicBezTo>
                  <a:cubicBezTo>
                    <a:pt x="1972" y="22"/>
                    <a:pt x="1918" y="0"/>
                    <a:pt x="1862" y="0"/>
                  </a:cubicBezTo>
                  <a:cubicBezTo>
                    <a:pt x="512" y="0"/>
                    <a:pt x="512" y="0"/>
                    <a:pt x="512" y="0"/>
                  </a:cubicBezTo>
                  <a:cubicBezTo>
                    <a:pt x="459" y="0"/>
                    <a:pt x="408" y="21"/>
                    <a:pt x="370" y="58"/>
                  </a:cubicBezTo>
                  <a:cubicBezTo>
                    <a:pt x="332" y="96"/>
                    <a:pt x="311" y="146"/>
                    <a:pt x="310" y="199"/>
                  </a:cubicBezTo>
                  <a:cubicBezTo>
                    <a:pt x="301" y="1440"/>
                    <a:pt x="301" y="1440"/>
                    <a:pt x="301" y="1440"/>
                  </a:cubicBezTo>
                  <a:cubicBezTo>
                    <a:pt x="1" y="1440"/>
                    <a:pt x="1" y="1440"/>
                    <a:pt x="1" y="1440"/>
                  </a:cubicBezTo>
                  <a:cubicBezTo>
                    <a:pt x="1" y="1626"/>
                    <a:pt x="1" y="1626"/>
                    <a:pt x="1" y="1626"/>
                  </a:cubicBezTo>
                  <a:cubicBezTo>
                    <a:pt x="0" y="1698"/>
                    <a:pt x="27" y="1767"/>
                    <a:pt x="77" y="1819"/>
                  </a:cubicBezTo>
                  <a:cubicBezTo>
                    <a:pt x="126" y="1870"/>
                    <a:pt x="194" y="1901"/>
                    <a:pt x="265" y="1904"/>
                  </a:cubicBezTo>
                  <a:lnTo>
                    <a:pt x="276" y="1904"/>
                  </a:lnTo>
                  <a:close/>
                  <a:moveTo>
                    <a:pt x="2030" y="211"/>
                  </a:moveTo>
                  <a:cubicBezTo>
                    <a:pt x="2030" y="488"/>
                    <a:pt x="2030" y="488"/>
                    <a:pt x="2030" y="488"/>
                  </a:cubicBezTo>
                  <a:cubicBezTo>
                    <a:pt x="1697" y="488"/>
                    <a:pt x="1697" y="488"/>
                    <a:pt x="1697" y="488"/>
                  </a:cubicBezTo>
                  <a:cubicBezTo>
                    <a:pt x="1697" y="211"/>
                    <a:pt x="1697" y="211"/>
                    <a:pt x="1697" y="211"/>
                  </a:cubicBezTo>
                  <a:cubicBezTo>
                    <a:pt x="1703" y="156"/>
                    <a:pt x="1736" y="107"/>
                    <a:pt x="1785" y="81"/>
                  </a:cubicBezTo>
                  <a:cubicBezTo>
                    <a:pt x="1834" y="55"/>
                    <a:pt x="1893" y="55"/>
                    <a:pt x="1942" y="81"/>
                  </a:cubicBezTo>
                  <a:cubicBezTo>
                    <a:pt x="1991" y="107"/>
                    <a:pt x="2024" y="156"/>
                    <a:pt x="2030" y="211"/>
                  </a:cubicBezTo>
                  <a:close/>
                  <a:moveTo>
                    <a:pt x="355" y="199"/>
                  </a:moveTo>
                  <a:cubicBezTo>
                    <a:pt x="355" y="158"/>
                    <a:pt x="372" y="119"/>
                    <a:pt x="402" y="90"/>
                  </a:cubicBezTo>
                  <a:cubicBezTo>
                    <a:pt x="431" y="61"/>
                    <a:pt x="470" y="45"/>
                    <a:pt x="512" y="45"/>
                  </a:cubicBezTo>
                  <a:cubicBezTo>
                    <a:pt x="1732" y="45"/>
                    <a:pt x="1732" y="45"/>
                    <a:pt x="1732" y="45"/>
                  </a:cubicBezTo>
                  <a:cubicBezTo>
                    <a:pt x="1681" y="84"/>
                    <a:pt x="1650" y="145"/>
                    <a:pt x="1650" y="211"/>
                  </a:cubicBezTo>
                  <a:cubicBezTo>
                    <a:pt x="1650" y="1628"/>
                    <a:pt x="1650" y="1628"/>
                    <a:pt x="1650" y="1628"/>
                  </a:cubicBezTo>
                  <a:cubicBezTo>
                    <a:pt x="1650" y="1711"/>
                    <a:pt x="1605" y="1788"/>
                    <a:pt x="1534" y="1829"/>
                  </a:cubicBezTo>
                  <a:cubicBezTo>
                    <a:pt x="1462" y="1871"/>
                    <a:pt x="1373" y="1871"/>
                    <a:pt x="1302" y="1829"/>
                  </a:cubicBezTo>
                  <a:cubicBezTo>
                    <a:pt x="1230" y="1788"/>
                    <a:pt x="1186" y="1711"/>
                    <a:pt x="1186" y="1628"/>
                  </a:cubicBezTo>
                  <a:cubicBezTo>
                    <a:pt x="1186" y="1440"/>
                    <a:pt x="1186" y="1440"/>
                    <a:pt x="1186" y="1440"/>
                  </a:cubicBezTo>
                  <a:cubicBezTo>
                    <a:pt x="346" y="1440"/>
                    <a:pt x="346" y="1440"/>
                    <a:pt x="346" y="1440"/>
                  </a:cubicBezTo>
                  <a:lnTo>
                    <a:pt x="355" y="199"/>
                  </a:lnTo>
                  <a:close/>
                  <a:moveTo>
                    <a:pt x="46" y="1628"/>
                  </a:moveTo>
                  <a:cubicBezTo>
                    <a:pt x="46" y="1485"/>
                    <a:pt x="46" y="1485"/>
                    <a:pt x="46" y="1485"/>
                  </a:cubicBezTo>
                  <a:cubicBezTo>
                    <a:pt x="1143" y="1485"/>
                    <a:pt x="1143" y="1485"/>
                    <a:pt x="1143" y="1485"/>
                  </a:cubicBezTo>
                  <a:cubicBezTo>
                    <a:pt x="1143" y="1626"/>
                    <a:pt x="1143" y="1626"/>
                    <a:pt x="1143" y="1626"/>
                  </a:cubicBezTo>
                  <a:cubicBezTo>
                    <a:pt x="1143" y="1626"/>
                    <a:pt x="1143" y="1626"/>
                    <a:pt x="1143" y="1626"/>
                  </a:cubicBezTo>
                  <a:cubicBezTo>
                    <a:pt x="1143" y="1719"/>
                    <a:pt x="1191" y="1806"/>
                    <a:pt x="1269" y="1857"/>
                  </a:cubicBezTo>
                  <a:cubicBezTo>
                    <a:pt x="276" y="1857"/>
                    <a:pt x="276" y="1857"/>
                    <a:pt x="276" y="1857"/>
                  </a:cubicBezTo>
                  <a:cubicBezTo>
                    <a:pt x="216" y="1857"/>
                    <a:pt x="157" y="1833"/>
                    <a:pt x="114" y="1790"/>
                  </a:cubicBezTo>
                  <a:cubicBezTo>
                    <a:pt x="71" y="1747"/>
                    <a:pt x="46" y="1689"/>
                    <a:pt x="46" y="1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99" name="Rectangle 6">
              <a:extLst>
                <a:ext uri="{FF2B5EF4-FFF2-40B4-BE49-F238E27FC236}">
                  <a16:creationId xmlns:a16="http://schemas.microsoft.com/office/drawing/2014/main" id="{75EB53A7-8CE2-5D3D-EA13-65BB804F728A}"/>
                </a:ext>
              </a:extLst>
            </p:cNvPr>
            <p:cNvSpPr>
              <a:spLocks noChangeArrowheads="1"/>
            </p:cNvSpPr>
            <p:nvPr/>
          </p:nvSpPr>
          <p:spPr bwMode="auto">
            <a:xfrm>
              <a:off x="2819" y="847"/>
              <a:ext cx="890"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16" name="Rectangle 7">
              <a:extLst>
                <a:ext uri="{FF2B5EF4-FFF2-40B4-BE49-F238E27FC236}">
                  <a16:creationId xmlns:a16="http://schemas.microsoft.com/office/drawing/2014/main" id="{2F347712-225D-6077-1C5C-FEFB78E01534}"/>
                </a:ext>
              </a:extLst>
            </p:cNvPr>
            <p:cNvSpPr>
              <a:spLocks noChangeArrowheads="1"/>
            </p:cNvSpPr>
            <p:nvPr/>
          </p:nvSpPr>
          <p:spPr bwMode="auto">
            <a:xfrm>
              <a:off x="2819" y="1458"/>
              <a:ext cx="1806"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22" name="Rectangle 8">
              <a:extLst>
                <a:ext uri="{FF2B5EF4-FFF2-40B4-BE49-F238E27FC236}">
                  <a16:creationId xmlns:a16="http://schemas.microsoft.com/office/drawing/2014/main" id="{EEDE5799-A026-D9CB-45D1-1B81D7757C47}"/>
                </a:ext>
              </a:extLst>
            </p:cNvPr>
            <p:cNvSpPr>
              <a:spLocks noChangeArrowheads="1"/>
            </p:cNvSpPr>
            <p:nvPr/>
          </p:nvSpPr>
          <p:spPr bwMode="auto">
            <a:xfrm>
              <a:off x="2819" y="2069"/>
              <a:ext cx="1806" cy="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28" name="Rectangle 9">
              <a:extLst>
                <a:ext uri="{FF2B5EF4-FFF2-40B4-BE49-F238E27FC236}">
                  <a16:creationId xmlns:a16="http://schemas.microsoft.com/office/drawing/2014/main" id="{6AED781D-DCE6-DCA4-75FD-53E340AFA053}"/>
                </a:ext>
              </a:extLst>
            </p:cNvPr>
            <p:cNvSpPr>
              <a:spLocks noChangeArrowheads="1"/>
            </p:cNvSpPr>
            <p:nvPr/>
          </p:nvSpPr>
          <p:spPr bwMode="auto">
            <a:xfrm>
              <a:off x="2819" y="2678"/>
              <a:ext cx="1806"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sp>
        <p:nvSpPr>
          <p:cNvPr id="129" name="Freeform 13">
            <a:extLst>
              <a:ext uri="{FF2B5EF4-FFF2-40B4-BE49-F238E27FC236}">
                <a16:creationId xmlns:a16="http://schemas.microsoft.com/office/drawing/2014/main" id="{AE09EA1C-5E3C-E1AE-98D5-D15A4D2551BD}"/>
              </a:ext>
            </a:extLst>
          </p:cNvPr>
          <p:cNvSpPr>
            <a:spLocks noEditPoints="1"/>
          </p:cNvSpPr>
          <p:nvPr/>
        </p:nvSpPr>
        <p:spPr bwMode="auto">
          <a:xfrm>
            <a:off x="2285196" y="3250747"/>
            <a:ext cx="367293" cy="369656"/>
          </a:xfrm>
          <a:custGeom>
            <a:avLst/>
            <a:gdLst>
              <a:gd name="T0" fmla="*/ 850 w 1700"/>
              <a:gd name="T1" fmla="*/ 1176 h 1712"/>
              <a:gd name="T2" fmla="*/ 850 w 1700"/>
              <a:gd name="T3" fmla="*/ 1120 h 1712"/>
              <a:gd name="T4" fmla="*/ 1015 w 1700"/>
              <a:gd name="T5" fmla="*/ 955 h 1712"/>
              <a:gd name="T6" fmla="*/ 1549 w 1700"/>
              <a:gd name="T7" fmla="*/ 926 h 1712"/>
              <a:gd name="T8" fmla="*/ 1358 w 1700"/>
              <a:gd name="T9" fmla="*/ 1117 h 1712"/>
              <a:gd name="T10" fmla="*/ 1358 w 1700"/>
              <a:gd name="T11" fmla="*/ 1062 h 1712"/>
              <a:gd name="T12" fmla="*/ 1358 w 1700"/>
              <a:gd name="T13" fmla="*/ 1131 h 1712"/>
              <a:gd name="T14" fmla="*/ 618 w 1700"/>
              <a:gd name="T15" fmla="*/ 1282 h 1712"/>
              <a:gd name="T16" fmla="*/ 1 w 1700"/>
              <a:gd name="T17" fmla="*/ 1519 h 1712"/>
              <a:gd name="T18" fmla="*/ 452 w 1700"/>
              <a:gd name="T19" fmla="*/ 1633 h 1712"/>
              <a:gd name="T20" fmla="*/ 1186 w 1700"/>
              <a:gd name="T21" fmla="*/ 1712 h 1712"/>
              <a:gd name="T22" fmla="*/ 1244 w 1700"/>
              <a:gd name="T23" fmla="*/ 1573 h 1712"/>
              <a:gd name="T24" fmla="*/ 1700 w 1700"/>
              <a:gd name="T25" fmla="*/ 1502 h 1712"/>
              <a:gd name="T26" fmla="*/ 57 w 1700"/>
              <a:gd name="T27" fmla="*/ 1518 h 1712"/>
              <a:gd name="T28" fmla="*/ 342 w 1700"/>
              <a:gd name="T29" fmla="*/ 1186 h 1712"/>
              <a:gd name="T30" fmla="*/ 566 w 1700"/>
              <a:gd name="T31" fmla="*/ 1330 h 1712"/>
              <a:gd name="T32" fmla="*/ 535 w 1700"/>
              <a:gd name="T33" fmla="*/ 1369 h 1712"/>
              <a:gd name="T34" fmla="*/ 509 w 1700"/>
              <a:gd name="T35" fmla="*/ 1410 h 1712"/>
              <a:gd name="T36" fmla="*/ 494 w 1700"/>
              <a:gd name="T37" fmla="*/ 1440 h 1712"/>
              <a:gd name="T38" fmla="*/ 475 w 1700"/>
              <a:gd name="T39" fmla="*/ 1487 h 1712"/>
              <a:gd name="T40" fmla="*/ 466 w 1700"/>
              <a:gd name="T41" fmla="*/ 1518 h 1712"/>
              <a:gd name="T42" fmla="*/ 514 w 1700"/>
              <a:gd name="T43" fmla="*/ 1657 h 1712"/>
              <a:gd name="T44" fmla="*/ 516 w 1700"/>
              <a:gd name="T45" fmla="*/ 1547 h 1712"/>
              <a:gd name="T46" fmla="*/ 531 w 1700"/>
              <a:gd name="T47" fmla="*/ 1495 h 1712"/>
              <a:gd name="T48" fmla="*/ 545 w 1700"/>
              <a:gd name="T49" fmla="*/ 1462 h 1712"/>
              <a:gd name="T50" fmla="*/ 571 w 1700"/>
              <a:gd name="T51" fmla="*/ 1414 h 1712"/>
              <a:gd name="T52" fmla="*/ 593 w 1700"/>
              <a:gd name="T53" fmla="*/ 1384 h 1712"/>
              <a:gd name="T54" fmla="*/ 626 w 1700"/>
              <a:gd name="T55" fmla="*/ 1349 h 1712"/>
              <a:gd name="T56" fmla="*/ 1086 w 1700"/>
              <a:gd name="T57" fmla="*/ 1360 h 1712"/>
              <a:gd name="T58" fmla="*/ 1112 w 1700"/>
              <a:gd name="T59" fmla="*/ 1390 h 1712"/>
              <a:gd name="T60" fmla="*/ 1155 w 1700"/>
              <a:gd name="T61" fmla="*/ 1462 h 1712"/>
              <a:gd name="T62" fmla="*/ 1169 w 1700"/>
              <a:gd name="T63" fmla="*/ 1495 h 1712"/>
              <a:gd name="T64" fmla="*/ 1184 w 1700"/>
              <a:gd name="T65" fmla="*/ 1548 h 1712"/>
              <a:gd name="T66" fmla="*/ 1644 w 1700"/>
              <a:gd name="T67" fmla="*/ 1517 h 1712"/>
              <a:gd name="T68" fmla="*/ 1232 w 1700"/>
              <a:gd name="T69" fmla="*/ 1513 h 1712"/>
              <a:gd name="T70" fmla="*/ 1216 w 1700"/>
              <a:gd name="T71" fmla="*/ 1463 h 1712"/>
              <a:gd name="T72" fmla="*/ 1203 w 1700"/>
              <a:gd name="T73" fmla="*/ 1433 h 1712"/>
              <a:gd name="T74" fmla="*/ 1178 w 1700"/>
              <a:gd name="T75" fmla="*/ 1389 h 1712"/>
              <a:gd name="T76" fmla="*/ 1158 w 1700"/>
              <a:gd name="T77" fmla="*/ 1359 h 1712"/>
              <a:gd name="T78" fmla="*/ 1130 w 1700"/>
              <a:gd name="T79" fmla="*/ 1326 h 1712"/>
              <a:gd name="T80" fmla="*/ 1645 w 1700"/>
              <a:gd name="T81" fmla="*/ 1502 h 1712"/>
              <a:gd name="T82" fmla="*/ 534 w 1700"/>
              <a:gd name="T83" fmla="*/ 926 h 1712"/>
              <a:gd name="T84" fmla="*/ 342 w 1700"/>
              <a:gd name="T85" fmla="*/ 1117 h 1712"/>
              <a:gd name="T86" fmla="*/ 342 w 1700"/>
              <a:gd name="T87" fmla="*/ 1062 h 1712"/>
              <a:gd name="T88" fmla="*/ 570 w 1700"/>
              <a:gd name="T89" fmla="*/ 284 h 1712"/>
              <a:gd name="T90" fmla="*/ 643 w 1700"/>
              <a:gd name="T91" fmla="*/ 508 h 1712"/>
              <a:gd name="T92" fmla="*/ 848 w 1700"/>
              <a:gd name="T93" fmla="*/ 487 h 1712"/>
              <a:gd name="T94" fmla="*/ 1002 w 1700"/>
              <a:gd name="T95" fmla="*/ 583 h 1712"/>
              <a:gd name="T96" fmla="*/ 1012 w 1700"/>
              <a:gd name="T97" fmla="*/ 371 h 1712"/>
              <a:gd name="T98" fmla="*/ 1151 w 1700"/>
              <a:gd name="T99" fmla="*/ 219 h 1712"/>
              <a:gd name="T100" fmla="*/ 952 w 1700"/>
              <a:gd name="T101" fmla="*/ 179 h 1712"/>
              <a:gd name="T102" fmla="*/ 905 w 1700"/>
              <a:gd name="T103" fmla="*/ 40 h 1712"/>
              <a:gd name="T104" fmla="*/ 751 w 1700"/>
              <a:gd name="T105" fmla="*/ 177 h 1712"/>
              <a:gd name="T106" fmla="*/ 604 w 1700"/>
              <a:gd name="T107" fmla="*/ 179 h 1712"/>
              <a:gd name="T108" fmla="*/ 602 w 1700"/>
              <a:gd name="T109" fmla="*/ 236 h 1712"/>
              <a:gd name="T110" fmla="*/ 803 w 1700"/>
              <a:gd name="T111" fmla="*/ 194 h 1712"/>
              <a:gd name="T112" fmla="*/ 897 w 1700"/>
              <a:gd name="T113" fmla="*/ 194 h 1712"/>
              <a:gd name="T114" fmla="*/ 1096 w 1700"/>
              <a:gd name="T115" fmla="*/ 234 h 1712"/>
              <a:gd name="T116" fmla="*/ 981 w 1700"/>
              <a:gd name="T117" fmla="*/ 323 h 1712"/>
              <a:gd name="T118" fmla="*/ 1003 w 1700"/>
              <a:gd name="T119" fmla="*/ 528 h 1712"/>
              <a:gd name="T120" fmla="*/ 850 w 1700"/>
              <a:gd name="T121" fmla="*/ 432 h 1712"/>
              <a:gd name="T122" fmla="*/ 697 w 1700"/>
              <a:gd name="T123" fmla="*/ 528 h 1712"/>
              <a:gd name="T124" fmla="*/ 719 w 1700"/>
              <a:gd name="T125" fmla="*/ 32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0" h="1712">
                <a:moveTo>
                  <a:pt x="850" y="735"/>
                </a:moveTo>
                <a:cubicBezTo>
                  <a:pt x="728" y="735"/>
                  <a:pt x="630" y="834"/>
                  <a:pt x="630" y="955"/>
                </a:cubicBezTo>
                <a:cubicBezTo>
                  <a:pt x="630" y="1077"/>
                  <a:pt x="728" y="1176"/>
                  <a:pt x="850" y="1176"/>
                </a:cubicBezTo>
                <a:cubicBezTo>
                  <a:pt x="972" y="1176"/>
                  <a:pt x="1070" y="1077"/>
                  <a:pt x="1070" y="955"/>
                </a:cubicBezTo>
                <a:cubicBezTo>
                  <a:pt x="1070" y="834"/>
                  <a:pt x="972" y="735"/>
                  <a:pt x="850" y="735"/>
                </a:cubicBezTo>
                <a:close/>
                <a:moveTo>
                  <a:pt x="850" y="1120"/>
                </a:moveTo>
                <a:cubicBezTo>
                  <a:pt x="759" y="1120"/>
                  <a:pt x="685" y="1046"/>
                  <a:pt x="685" y="955"/>
                </a:cubicBezTo>
                <a:cubicBezTo>
                  <a:pt x="685" y="864"/>
                  <a:pt x="759" y="790"/>
                  <a:pt x="850" y="790"/>
                </a:cubicBezTo>
                <a:cubicBezTo>
                  <a:pt x="941" y="790"/>
                  <a:pt x="1015" y="864"/>
                  <a:pt x="1015" y="955"/>
                </a:cubicBezTo>
                <a:cubicBezTo>
                  <a:pt x="1015" y="1046"/>
                  <a:pt x="941" y="1120"/>
                  <a:pt x="850" y="1120"/>
                </a:cubicBezTo>
                <a:close/>
                <a:moveTo>
                  <a:pt x="1358" y="1117"/>
                </a:moveTo>
                <a:cubicBezTo>
                  <a:pt x="1463" y="1117"/>
                  <a:pt x="1549" y="1032"/>
                  <a:pt x="1549" y="926"/>
                </a:cubicBezTo>
                <a:cubicBezTo>
                  <a:pt x="1549" y="821"/>
                  <a:pt x="1463" y="735"/>
                  <a:pt x="1358" y="735"/>
                </a:cubicBezTo>
                <a:cubicBezTo>
                  <a:pt x="1252" y="735"/>
                  <a:pt x="1166" y="821"/>
                  <a:pt x="1166" y="926"/>
                </a:cubicBezTo>
                <a:cubicBezTo>
                  <a:pt x="1166" y="1032"/>
                  <a:pt x="1252" y="1117"/>
                  <a:pt x="1358" y="1117"/>
                </a:cubicBezTo>
                <a:close/>
                <a:moveTo>
                  <a:pt x="1358" y="790"/>
                </a:moveTo>
                <a:cubicBezTo>
                  <a:pt x="1433" y="790"/>
                  <a:pt x="1494" y="851"/>
                  <a:pt x="1494" y="926"/>
                </a:cubicBezTo>
                <a:cubicBezTo>
                  <a:pt x="1494" y="1001"/>
                  <a:pt x="1433" y="1062"/>
                  <a:pt x="1358" y="1062"/>
                </a:cubicBezTo>
                <a:cubicBezTo>
                  <a:pt x="1283" y="1062"/>
                  <a:pt x="1221" y="1001"/>
                  <a:pt x="1221" y="926"/>
                </a:cubicBezTo>
                <a:cubicBezTo>
                  <a:pt x="1221" y="851"/>
                  <a:pt x="1283" y="790"/>
                  <a:pt x="1358" y="790"/>
                </a:cubicBezTo>
                <a:close/>
                <a:moveTo>
                  <a:pt x="1358" y="1131"/>
                </a:moveTo>
                <a:cubicBezTo>
                  <a:pt x="1247" y="1131"/>
                  <a:pt x="1146" y="1187"/>
                  <a:pt x="1082" y="1282"/>
                </a:cubicBezTo>
                <a:cubicBezTo>
                  <a:pt x="1017" y="1231"/>
                  <a:pt x="936" y="1201"/>
                  <a:pt x="850" y="1201"/>
                </a:cubicBezTo>
                <a:cubicBezTo>
                  <a:pt x="764" y="1201"/>
                  <a:pt x="683" y="1231"/>
                  <a:pt x="618" y="1282"/>
                </a:cubicBezTo>
                <a:cubicBezTo>
                  <a:pt x="554" y="1187"/>
                  <a:pt x="453" y="1131"/>
                  <a:pt x="342" y="1131"/>
                </a:cubicBezTo>
                <a:cubicBezTo>
                  <a:pt x="154" y="1131"/>
                  <a:pt x="0" y="1297"/>
                  <a:pt x="0" y="1502"/>
                </a:cubicBezTo>
                <a:cubicBezTo>
                  <a:pt x="0" y="1508"/>
                  <a:pt x="0" y="1513"/>
                  <a:pt x="1" y="1519"/>
                </a:cubicBezTo>
                <a:cubicBezTo>
                  <a:pt x="2" y="1549"/>
                  <a:pt x="27" y="1573"/>
                  <a:pt x="57" y="1573"/>
                </a:cubicBezTo>
                <a:cubicBezTo>
                  <a:pt x="456" y="1573"/>
                  <a:pt x="456" y="1573"/>
                  <a:pt x="456" y="1573"/>
                </a:cubicBezTo>
                <a:cubicBezTo>
                  <a:pt x="453" y="1593"/>
                  <a:pt x="452" y="1613"/>
                  <a:pt x="452" y="1633"/>
                </a:cubicBezTo>
                <a:cubicBezTo>
                  <a:pt x="452" y="1640"/>
                  <a:pt x="452" y="1646"/>
                  <a:pt x="452" y="1653"/>
                </a:cubicBezTo>
                <a:cubicBezTo>
                  <a:pt x="454" y="1686"/>
                  <a:pt x="481" y="1712"/>
                  <a:pt x="514" y="1712"/>
                </a:cubicBezTo>
                <a:cubicBezTo>
                  <a:pt x="1186" y="1712"/>
                  <a:pt x="1186" y="1712"/>
                  <a:pt x="1186" y="1712"/>
                </a:cubicBezTo>
                <a:cubicBezTo>
                  <a:pt x="1219" y="1712"/>
                  <a:pt x="1246" y="1686"/>
                  <a:pt x="1248" y="1653"/>
                </a:cubicBezTo>
                <a:cubicBezTo>
                  <a:pt x="1248" y="1646"/>
                  <a:pt x="1248" y="1640"/>
                  <a:pt x="1248" y="1633"/>
                </a:cubicBezTo>
                <a:cubicBezTo>
                  <a:pt x="1248" y="1613"/>
                  <a:pt x="1247" y="1593"/>
                  <a:pt x="1244" y="1573"/>
                </a:cubicBezTo>
                <a:cubicBezTo>
                  <a:pt x="1643" y="1573"/>
                  <a:pt x="1643" y="1573"/>
                  <a:pt x="1643" y="1573"/>
                </a:cubicBezTo>
                <a:cubicBezTo>
                  <a:pt x="1673" y="1573"/>
                  <a:pt x="1698" y="1549"/>
                  <a:pt x="1699" y="1519"/>
                </a:cubicBezTo>
                <a:cubicBezTo>
                  <a:pt x="1700" y="1513"/>
                  <a:pt x="1700" y="1508"/>
                  <a:pt x="1700" y="1502"/>
                </a:cubicBezTo>
                <a:cubicBezTo>
                  <a:pt x="1700" y="1297"/>
                  <a:pt x="1546" y="1131"/>
                  <a:pt x="1358" y="1131"/>
                </a:cubicBezTo>
                <a:close/>
                <a:moveTo>
                  <a:pt x="466" y="1518"/>
                </a:moveTo>
                <a:cubicBezTo>
                  <a:pt x="57" y="1518"/>
                  <a:pt x="57" y="1518"/>
                  <a:pt x="57" y="1518"/>
                </a:cubicBezTo>
                <a:cubicBezTo>
                  <a:pt x="56" y="1518"/>
                  <a:pt x="56" y="1517"/>
                  <a:pt x="56" y="1517"/>
                </a:cubicBezTo>
                <a:cubicBezTo>
                  <a:pt x="56" y="1512"/>
                  <a:pt x="55" y="1507"/>
                  <a:pt x="55" y="1502"/>
                </a:cubicBezTo>
                <a:cubicBezTo>
                  <a:pt x="55" y="1328"/>
                  <a:pt x="184" y="1186"/>
                  <a:pt x="342" y="1186"/>
                </a:cubicBezTo>
                <a:cubicBezTo>
                  <a:pt x="437" y="1186"/>
                  <a:pt x="523" y="1235"/>
                  <a:pt x="577" y="1319"/>
                </a:cubicBezTo>
                <a:cubicBezTo>
                  <a:pt x="574" y="1321"/>
                  <a:pt x="572" y="1324"/>
                  <a:pt x="570" y="1326"/>
                </a:cubicBezTo>
                <a:cubicBezTo>
                  <a:pt x="569" y="1328"/>
                  <a:pt x="568" y="1329"/>
                  <a:pt x="566" y="1330"/>
                </a:cubicBezTo>
                <a:cubicBezTo>
                  <a:pt x="560" y="1338"/>
                  <a:pt x="554" y="1345"/>
                  <a:pt x="548" y="1352"/>
                </a:cubicBezTo>
                <a:cubicBezTo>
                  <a:pt x="546" y="1355"/>
                  <a:pt x="544" y="1357"/>
                  <a:pt x="543" y="1359"/>
                </a:cubicBezTo>
                <a:cubicBezTo>
                  <a:pt x="540" y="1362"/>
                  <a:pt x="538" y="1366"/>
                  <a:pt x="535" y="1369"/>
                </a:cubicBezTo>
                <a:cubicBezTo>
                  <a:pt x="533" y="1373"/>
                  <a:pt x="530" y="1377"/>
                  <a:pt x="527" y="1380"/>
                </a:cubicBezTo>
                <a:cubicBezTo>
                  <a:pt x="526" y="1383"/>
                  <a:pt x="524" y="1386"/>
                  <a:pt x="522" y="1389"/>
                </a:cubicBezTo>
                <a:cubicBezTo>
                  <a:pt x="517" y="1396"/>
                  <a:pt x="513" y="1403"/>
                  <a:pt x="509" y="1410"/>
                </a:cubicBezTo>
                <a:cubicBezTo>
                  <a:pt x="509" y="1411"/>
                  <a:pt x="508" y="1412"/>
                  <a:pt x="507" y="1414"/>
                </a:cubicBezTo>
                <a:cubicBezTo>
                  <a:pt x="504" y="1420"/>
                  <a:pt x="501" y="1426"/>
                  <a:pt x="497" y="1433"/>
                </a:cubicBezTo>
                <a:cubicBezTo>
                  <a:pt x="496" y="1435"/>
                  <a:pt x="495" y="1437"/>
                  <a:pt x="494" y="1440"/>
                </a:cubicBezTo>
                <a:cubicBezTo>
                  <a:pt x="491" y="1446"/>
                  <a:pt x="488" y="1452"/>
                  <a:pt x="486" y="1459"/>
                </a:cubicBezTo>
                <a:cubicBezTo>
                  <a:pt x="485" y="1461"/>
                  <a:pt x="485" y="1462"/>
                  <a:pt x="484" y="1464"/>
                </a:cubicBezTo>
                <a:cubicBezTo>
                  <a:pt x="481" y="1471"/>
                  <a:pt x="478" y="1479"/>
                  <a:pt x="475" y="1487"/>
                </a:cubicBezTo>
                <a:cubicBezTo>
                  <a:pt x="475" y="1490"/>
                  <a:pt x="474" y="1492"/>
                  <a:pt x="473" y="1495"/>
                </a:cubicBezTo>
                <a:cubicBezTo>
                  <a:pt x="471" y="1501"/>
                  <a:pt x="469" y="1507"/>
                  <a:pt x="468" y="1513"/>
                </a:cubicBezTo>
                <a:cubicBezTo>
                  <a:pt x="467" y="1514"/>
                  <a:pt x="467" y="1516"/>
                  <a:pt x="466" y="1518"/>
                </a:cubicBezTo>
                <a:close/>
                <a:moveTo>
                  <a:pt x="1192" y="1651"/>
                </a:moveTo>
                <a:cubicBezTo>
                  <a:pt x="1192" y="1654"/>
                  <a:pt x="1190" y="1657"/>
                  <a:pt x="1186" y="1657"/>
                </a:cubicBezTo>
                <a:cubicBezTo>
                  <a:pt x="514" y="1657"/>
                  <a:pt x="514" y="1657"/>
                  <a:pt x="514" y="1657"/>
                </a:cubicBezTo>
                <a:cubicBezTo>
                  <a:pt x="510" y="1657"/>
                  <a:pt x="508" y="1654"/>
                  <a:pt x="508" y="1651"/>
                </a:cubicBezTo>
                <a:cubicBezTo>
                  <a:pt x="507" y="1645"/>
                  <a:pt x="507" y="1639"/>
                  <a:pt x="507" y="1633"/>
                </a:cubicBezTo>
                <a:cubicBezTo>
                  <a:pt x="507" y="1604"/>
                  <a:pt x="510" y="1575"/>
                  <a:pt x="516" y="1547"/>
                </a:cubicBezTo>
                <a:cubicBezTo>
                  <a:pt x="518" y="1539"/>
                  <a:pt x="520" y="1530"/>
                  <a:pt x="523" y="1521"/>
                </a:cubicBezTo>
                <a:cubicBezTo>
                  <a:pt x="523" y="1521"/>
                  <a:pt x="523" y="1521"/>
                  <a:pt x="523" y="1520"/>
                </a:cubicBezTo>
                <a:cubicBezTo>
                  <a:pt x="525" y="1512"/>
                  <a:pt x="528" y="1503"/>
                  <a:pt x="531" y="1495"/>
                </a:cubicBezTo>
                <a:cubicBezTo>
                  <a:pt x="532" y="1493"/>
                  <a:pt x="532" y="1492"/>
                  <a:pt x="533" y="1490"/>
                </a:cubicBezTo>
                <a:cubicBezTo>
                  <a:pt x="536" y="1482"/>
                  <a:pt x="539" y="1474"/>
                  <a:pt x="543" y="1466"/>
                </a:cubicBezTo>
                <a:cubicBezTo>
                  <a:pt x="544" y="1464"/>
                  <a:pt x="544" y="1463"/>
                  <a:pt x="545" y="1462"/>
                </a:cubicBezTo>
                <a:cubicBezTo>
                  <a:pt x="549" y="1454"/>
                  <a:pt x="553" y="1445"/>
                  <a:pt x="557" y="1437"/>
                </a:cubicBezTo>
                <a:cubicBezTo>
                  <a:pt x="557" y="1437"/>
                  <a:pt x="557" y="1437"/>
                  <a:pt x="557" y="1437"/>
                </a:cubicBezTo>
                <a:cubicBezTo>
                  <a:pt x="562" y="1429"/>
                  <a:pt x="566" y="1422"/>
                  <a:pt x="571" y="1414"/>
                </a:cubicBezTo>
                <a:cubicBezTo>
                  <a:pt x="572" y="1413"/>
                  <a:pt x="573" y="1411"/>
                  <a:pt x="574" y="1410"/>
                </a:cubicBezTo>
                <a:cubicBezTo>
                  <a:pt x="578" y="1403"/>
                  <a:pt x="583" y="1397"/>
                  <a:pt x="588" y="1390"/>
                </a:cubicBezTo>
                <a:cubicBezTo>
                  <a:pt x="590" y="1388"/>
                  <a:pt x="591" y="1386"/>
                  <a:pt x="593" y="1384"/>
                </a:cubicBezTo>
                <a:cubicBezTo>
                  <a:pt x="598" y="1378"/>
                  <a:pt x="603" y="1372"/>
                  <a:pt x="608" y="1367"/>
                </a:cubicBezTo>
                <a:cubicBezTo>
                  <a:pt x="610" y="1365"/>
                  <a:pt x="612" y="1363"/>
                  <a:pt x="614" y="1360"/>
                </a:cubicBezTo>
                <a:cubicBezTo>
                  <a:pt x="618" y="1356"/>
                  <a:pt x="621" y="1352"/>
                  <a:pt x="626" y="1349"/>
                </a:cubicBezTo>
                <a:cubicBezTo>
                  <a:pt x="686" y="1291"/>
                  <a:pt x="764" y="1256"/>
                  <a:pt x="850" y="1256"/>
                </a:cubicBezTo>
                <a:cubicBezTo>
                  <a:pt x="936" y="1256"/>
                  <a:pt x="1014" y="1291"/>
                  <a:pt x="1075" y="1349"/>
                </a:cubicBezTo>
                <a:cubicBezTo>
                  <a:pt x="1079" y="1352"/>
                  <a:pt x="1083" y="1356"/>
                  <a:pt x="1086" y="1360"/>
                </a:cubicBezTo>
                <a:cubicBezTo>
                  <a:pt x="1088" y="1362"/>
                  <a:pt x="1090" y="1364"/>
                  <a:pt x="1092" y="1367"/>
                </a:cubicBezTo>
                <a:cubicBezTo>
                  <a:pt x="1097" y="1372"/>
                  <a:pt x="1102" y="1378"/>
                  <a:pt x="1107" y="1384"/>
                </a:cubicBezTo>
                <a:cubicBezTo>
                  <a:pt x="1109" y="1386"/>
                  <a:pt x="1110" y="1388"/>
                  <a:pt x="1112" y="1390"/>
                </a:cubicBezTo>
                <a:cubicBezTo>
                  <a:pt x="1117" y="1397"/>
                  <a:pt x="1122" y="1403"/>
                  <a:pt x="1126" y="1410"/>
                </a:cubicBezTo>
                <a:cubicBezTo>
                  <a:pt x="1127" y="1411"/>
                  <a:pt x="1128" y="1413"/>
                  <a:pt x="1129" y="1414"/>
                </a:cubicBezTo>
                <a:cubicBezTo>
                  <a:pt x="1139" y="1429"/>
                  <a:pt x="1148" y="1445"/>
                  <a:pt x="1155" y="1462"/>
                </a:cubicBezTo>
                <a:cubicBezTo>
                  <a:pt x="1156" y="1463"/>
                  <a:pt x="1156" y="1464"/>
                  <a:pt x="1157" y="1465"/>
                </a:cubicBezTo>
                <a:cubicBezTo>
                  <a:pt x="1161" y="1474"/>
                  <a:pt x="1164" y="1482"/>
                  <a:pt x="1167" y="1490"/>
                </a:cubicBezTo>
                <a:cubicBezTo>
                  <a:pt x="1168" y="1492"/>
                  <a:pt x="1168" y="1493"/>
                  <a:pt x="1169" y="1495"/>
                </a:cubicBezTo>
                <a:cubicBezTo>
                  <a:pt x="1172" y="1503"/>
                  <a:pt x="1175" y="1512"/>
                  <a:pt x="1177" y="1521"/>
                </a:cubicBezTo>
                <a:cubicBezTo>
                  <a:pt x="1177" y="1521"/>
                  <a:pt x="1177" y="1521"/>
                  <a:pt x="1177" y="1521"/>
                </a:cubicBezTo>
                <a:cubicBezTo>
                  <a:pt x="1180" y="1530"/>
                  <a:pt x="1182" y="1539"/>
                  <a:pt x="1184" y="1548"/>
                </a:cubicBezTo>
                <a:cubicBezTo>
                  <a:pt x="1190" y="1575"/>
                  <a:pt x="1193" y="1604"/>
                  <a:pt x="1193" y="1633"/>
                </a:cubicBezTo>
                <a:cubicBezTo>
                  <a:pt x="1193" y="1639"/>
                  <a:pt x="1193" y="1645"/>
                  <a:pt x="1192" y="1651"/>
                </a:cubicBezTo>
                <a:close/>
                <a:moveTo>
                  <a:pt x="1644" y="1517"/>
                </a:moveTo>
                <a:cubicBezTo>
                  <a:pt x="1644" y="1517"/>
                  <a:pt x="1644" y="1518"/>
                  <a:pt x="1643" y="1518"/>
                </a:cubicBezTo>
                <a:cubicBezTo>
                  <a:pt x="1234" y="1518"/>
                  <a:pt x="1234" y="1518"/>
                  <a:pt x="1234" y="1518"/>
                </a:cubicBezTo>
                <a:cubicBezTo>
                  <a:pt x="1233" y="1516"/>
                  <a:pt x="1233" y="1514"/>
                  <a:pt x="1232" y="1513"/>
                </a:cubicBezTo>
                <a:cubicBezTo>
                  <a:pt x="1231" y="1507"/>
                  <a:pt x="1229" y="1500"/>
                  <a:pt x="1227" y="1494"/>
                </a:cubicBezTo>
                <a:cubicBezTo>
                  <a:pt x="1226" y="1492"/>
                  <a:pt x="1225" y="1490"/>
                  <a:pt x="1225" y="1488"/>
                </a:cubicBezTo>
                <a:cubicBezTo>
                  <a:pt x="1222" y="1479"/>
                  <a:pt x="1219" y="1471"/>
                  <a:pt x="1216" y="1463"/>
                </a:cubicBezTo>
                <a:cubicBezTo>
                  <a:pt x="1215" y="1462"/>
                  <a:pt x="1215" y="1461"/>
                  <a:pt x="1214" y="1459"/>
                </a:cubicBezTo>
                <a:cubicBezTo>
                  <a:pt x="1212" y="1453"/>
                  <a:pt x="1209" y="1446"/>
                  <a:pt x="1206" y="1439"/>
                </a:cubicBezTo>
                <a:cubicBezTo>
                  <a:pt x="1205" y="1437"/>
                  <a:pt x="1204" y="1435"/>
                  <a:pt x="1203" y="1433"/>
                </a:cubicBezTo>
                <a:cubicBezTo>
                  <a:pt x="1199" y="1426"/>
                  <a:pt x="1196" y="1420"/>
                  <a:pt x="1192" y="1413"/>
                </a:cubicBezTo>
                <a:cubicBezTo>
                  <a:pt x="1192" y="1412"/>
                  <a:pt x="1191" y="1411"/>
                  <a:pt x="1191" y="1410"/>
                </a:cubicBezTo>
                <a:cubicBezTo>
                  <a:pt x="1187" y="1403"/>
                  <a:pt x="1182" y="1396"/>
                  <a:pt x="1178" y="1389"/>
                </a:cubicBezTo>
                <a:cubicBezTo>
                  <a:pt x="1176" y="1386"/>
                  <a:pt x="1175" y="1383"/>
                  <a:pt x="1173" y="1381"/>
                </a:cubicBezTo>
                <a:cubicBezTo>
                  <a:pt x="1170" y="1377"/>
                  <a:pt x="1167" y="1373"/>
                  <a:pt x="1165" y="1369"/>
                </a:cubicBezTo>
                <a:cubicBezTo>
                  <a:pt x="1162" y="1365"/>
                  <a:pt x="1160" y="1362"/>
                  <a:pt x="1158" y="1359"/>
                </a:cubicBezTo>
                <a:cubicBezTo>
                  <a:pt x="1155" y="1356"/>
                  <a:pt x="1153" y="1353"/>
                  <a:pt x="1151" y="1351"/>
                </a:cubicBezTo>
                <a:cubicBezTo>
                  <a:pt x="1145" y="1344"/>
                  <a:pt x="1140" y="1337"/>
                  <a:pt x="1134" y="1331"/>
                </a:cubicBezTo>
                <a:cubicBezTo>
                  <a:pt x="1133" y="1329"/>
                  <a:pt x="1131" y="1328"/>
                  <a:pt x="1130" y="1326"/>
                </a:cubicBezTo>
                <a:cubicBezTo>
                  <a:pt x="1128" y="1324"/>
                  <a:pt x="1126" y="1321"/>
                  <a:pt x="1123" y="1319"/>
                </a:cubicBezTo>
                <a:cubicBezTo>
                  <a:pt x="1177" y="1235"/>
                  <a:pt x="1263" y="1186"/>
                  <a:pt x="1358" y="1186"/>
                </a:cubicBezTo>
                <a:cubicBezTo>
                  <a:pt x="1516" y="1186"/>
                  <a:pt x="1645" y="1328"/>
                  <a:pt x="1645" y="1502"/>
                </a:cubicBezTo>
                <a:cubicBezTo>
                  <a:pt x="1645" y="1507"/>
                  <a:pt x="1645" y="1512"/>
                  <a:pt x="1644" y="1517"/>
                </a:cubicBezTo>
                <a:close/>
                <a:moveTo>
                  <a:pt x="342" y="1117"/>
                </a:moveTo>
                <a:cubicBezTo>
                  <a:pt x="448" y="1117"/>
                  <a:pt x="534" y="1032"/>
                  <a:pt x="534" y="926"/>
                </a:cubicBezTo>
                <a:cubicBezTo>
                  <a:pt x="534" y="821"/>
                  <a:pt x="448" y="735"/>
                  <a:pt x="342" y="735"/>
                </a:cubicBezTo>
                <a:cubicBezTo>
                  <a:pt x="237" y="735"/>
                  <a:pt x="151" y="821"/>
                  <a:pt x="151" y="926"/>
                </a:cubicBezTo>
                <a:cubicBezTo>
                  <a:pt x="151" y="1032"/>
                  <a:pt x="237" y="1117"/>
                  <a:pt x="342" y="1117"/>
                </a:cubicBezTo>
                <a:close/>
                <a:moveTo>
                  <a:pt x="342" y="790"/>
                </a:moveTo>
                <a:cubicBezTo>
                  <a:pt x="417" y="790"/>
                  <a:pt x="479" y="851"/>
                  <a:pt x="479" y="926"/>
                </a:cubicBezTo>
                <a:cubicBezTo>
                  <a:pt x="479" y="1001"/>
                  <a:pt x="417" y="1062"/>
                  <a:pt x="342" y="1062"/>
                </a:cubicBezTo>
                <a:cubicBezTo>
                  <a:pt x="267" y="1062"/>
                  <a:pt x="206" y="1001"/>
                  <a:pt x="206" y="926"/>
                </a:cubicBezTo>
                <a:cubicBezTo>
                  <a:pt x="206" y="851"/>
                  <a:pt x="267" y="790"/>
                  <a:pt x="342" y="790"/>
                </a:cubicBezTo>
                <a:close/>
                <a:moveTo>
                  <a:pt x="570" y="284"/>
                </a:moveTo>
                <a:cubicBezTo>
                  <a:pt x="687" y="368"/>
                  <a:pt x="687" y="368"/>
                  <a:pt x="687" y="368"/>
                </a:cubicBezTo>
                <a:cubicBezTo>
                  <a:pt x="688" y="369"/>
                  <a:pt x="688" y="370"/>
                  <a:pt x="688" y="371"/>
                </a:cubicBezTo>
                <a:cubicBezTo>
                  <a:pt x="643" y="508"/>
                  <a:pt x="643" y="508"/>
                  <a:pt x="643" y="508"/>
                </a:cubicBezTo>
                <a:cubicBezTo>
                  <a:pt x="635" y="532"/>
                  <a:pt x="644" y="558"/>
                  <a:pt x="664" y="572"/>
                </a:cubicBezTo>
                <a:cubicBezTo>
                  <a:pt x="684" y="587"/>
                  <a:pt x="712" y="587"/>
                  <a:pt x="732" y="572"/>
                </a:cubicBezTo>
                <a:cubicBezTo>
                  <a:pt x="848" y="487"/>
                  <a:pt x="848" y="487"/>
                  <a:pt x="848" y="487"/>
                </a:cubicBezTo>
                <a:cubicBezTo>
                  <a:pt x="850" y="487"/>
                  <a:pt x="850" y="487"/>
                  <a:pt x="852" y="487"/>
                </a:cubicBezTo>
                <a:cubicBezTo>
                  <a:pt x="968" y="572"/>
                  <a:pt x="968" y="572"/>
                  <a:pt x="968" y="572"/>
                </a:cubicBezTo>
                <a:cubicBezTo>
                  <a:pt x="978" y="580"/>
                  <a:pt x="990" y="583"/>
                  <a:pt x="1002" y="583"/>
                </a:cubicBezTo>
                <a:cubicBezTo>
                  <a:pt x="1014" y="583"/>
                  <a:pt x="1026" y="580"/>
                  <a:pt x="1036" y="572"/>
                </a:cubicBezTo>
                <a:cubicBezTo>
                  <a:pt x="1056" y="558"/>
                  <a:pt x="1065" y="532"/>
                  <a:pt x="1057" y="508"/>
                </a:cubicBezTo>
                <a:cubicBezTo>
                  <a:pt x="1012" y="371"/>
                  <a:pt x="1012" y="371"/>
                  <a:pt x="1012" y="371"/>
                </a:cubicBezTo>
                <a:cubicBezTo>
                  <a:pt x="1012" y="370"/>
                  <a:pt x="1012" y="369"/>
                  <a:pt x="1013" y="368"/>
                </a:cubicBezTo>
                <a:cubicBezTo>
                  <a:pt x="1130" y="284"/>
                  <a:pt x="1130" y="284"/>
                  <a:pt x="1130" y="284"/>
                </a:cubicBezTo>
                <a:cubicBezTo>
                  <a:pt x="1150" y="269"/>
                  <a:pt x="1158" y="243"/>
                  <a:pt x="1151" y="219"/>
                </a:cubicBezTo>
                <a:cubicBezTo>
                  <a:pt x="1143" y="195"/>
                  <a:pt x="1121" y="179"/>
                  <a:pt x="1096" y="179"/>
                </a:cubicBezTo>
                <a:cubicBezTo>
                  <a:pt x="1096" y="179"/>
                  <a:pt x="1096" y="179"/>
                  <a:pt x="1096" y="179"/>
                </a:cubicBezTo>
                <a:cubicBezTo>
                  <a:pt x="952" y="179"/>
                  <a:pt x="952" y="179"/>
                  <a:pt x="952" y="179"/>
                </a:cubicBezTo>
                <a:cubicBezTo>
                  <a:pt x="952" y="179"/>
                  <a:pt x="952" y="179"/>
                  <a:pt x="952" y="179"/>
                </a:cubicBezTo>
                <a:cubicBezTo>
                  <a:pt x="950" y="179"/>
                  <a:pt x="950" y="179"/>
                  <a:pt x="949" y="177"/>
                </a:cubicBezTo>
                <a:cubicBezTo>
                  <a:pt x="905" y="40"/>
                  <a:pt x="905" y="40"/>
                  <a:pt x="905" y="40"/>
                </a:cubicBezTo>
                <a:cubicBezTo>
                  <a:pt x="897" y="16"/>
                  <a:pt x="875" y="0"/>
                  <a:pt x="850" y="0"/>
                </a:cubicBezTo>
                <a:cubicBezTo>
                  <a:pt x="825" y="0"/>
                  <a:pt x="803" y="16"/>
                  <a:pt x="795" y="40"/>
                </a:cubicBezTo>
                <a:cubicBezTo>
                  <a:pt x="751" y="177"/>
                  <a:pt x="751" y="177"/>
                  <a:pt x="751" y="177"/>
                </a:cubicBezTo>
                <a:cubicBezTo>
                  <a:pt x="750" y="179"/>
                  <a:pt x="750" y="179"/>
                  <a:pt x="748" y="179"/>
                </a:cubicBezTo>
                <a:cubicBezTo>
                  <a:pt x="604" y="179"/>
                  <a:pt x="604" y="179"/>
                  <a:pt x="604" y="179"/>
                </a:cubicBezTo>
                <a:cubicBezTo>
                  <a:pt x="604" y="179"/>
                  <a:pt x="604" y="179"/>
                  <a:pt x="604" y="179"/>
                </a:cubicBezTo>
                <a:cubicBezTo>
                  <a:pt x="579" y="179"/>
                  <a:pt x="557" y="195"/>
                  <a:pt x="549" y="219"/>
                </a:cubicBezTo>
                <a:cubicBezTo>
                  <a:pt x="541" y="243"/>
                  <a:pt x="550" y="269"/>
                  <a:pt x="570" y="284"/>
                </a:cubicBezTo>
                <a:close/>
                <a:moveTo>
                  <a:pt x="602" y="236"/>
                </a:moveTo>
                <a:cubicBezTo>
                  <a:pt x="602" y="235"/>
                  <a:pt x="603" y="234"/>
                  <a:pt x="604" y="234"/>
                </a:cubicBezTo>
                <a:cubicBezTo>
                  <a:pt x="748" y="234"/>
                  <a:pt x="748" y="234"/>
                  <a:pt x="748" y="234"/>
                </a:cubicBezTo>
                <a:cubicBezTo>
                  <a:pt x="773" y="234"/>
                  <a:pt x="796" y="218"/>
                  <a:pt x="803" y="194"/>
                </a:cubicBezTo>
                <a:cubicBezTo>
                  <a:pt x="847" y="57"/>
                  <a:pt x="847" y="57"/>
                  <a:pt x="847" y="57"/>
                </a:cubicBezTo>
                <a:cubicBezTo>
                  <a:pt x="848" y="55"/>
                  <a:pt x="852" y="55"/>
                  <a:pt x="852" y="57"/>
                </a:cubicBezTo>
                <a:cubicBezTo>
                  <a:pt x="897" y="194"/>
                  <a:pt x="897" y="194"/>
                  <a:pt x="897" y="194"/>
                </a:cubicBezTo>
                <a:cubicBezTo>
                  <a:pt x="904" y="218"/>
                  <a:pt x="927" y="234"/>
                  <a:pt x="952" y="234"/>
                </a:cubicBezTo>
                <a:cubicBezTo>
                  <a:pt x="952" y="234"/>
                  <a:pt x="952" y="234"/>
                  <a:pt x="952" y="234"/>
                </a:cubicBezTo>
                <a:cubicBezTo>
                  <a:pt x="1096" y="234"/>
                  <a:pt x="1096" y="234"/>
                  <a:pt x="1096" y="234"/>
                </a:cubicBezTo>
                <a:cubicBezTo>
                  <a:pt x="1097" y="234"/>
                  <a:pt x="1098" y="235"/>
                  <a:pt x="1098" y="236"/>
                </a:cubicBezTo>
                <a:cubicBezTo>
                  <a:pt x="1099" y="237"/>
                  <a:pt x="1098" y="238"/>
                  <a:pt x="1097" y="239"/>
                </a:cubicBezTo>
                <a:cubicBezTo>
                  <a:pt x="981" y="323"/>
                  <a:pt x="981" y="323"/>
                  <a:pt x="981" y="323"/>
                </a:cubicBezTo>
                <a:cubicBezTo>
                  <a:pt x="960" y="338"/>
                  <a:pt x="952" y="364"/>
                  <a:pt x="960" y="388"/>
                </a:cubicBezTo>
                <a:cubicBezTo>
                  <a:pt x="1004" y="525"/>
                  <a:pt x="1004" y="525"/>
                  <a:pt x="1004" y="525"/>
                </a:cubicBezTo>
                <a:cubicBezTo>
                  <a:pt x="1005" y="526"/>
                  <a:pt x="1005" y="527"/>
                  <a:pt x="1003" y="528"/>
                </a:cubicBezTo>
                <a:cubicBezTo>
                  <a:pt x="1002" y="529"/>
                  <a:pt x="1001" y="528"/>
                  <a:pt x="1000" y="528"/>
                </a:cubicBezTo>
                <a:cubicBezTo>
                  <a:pt x="884" y="443"/>
                  <a:pt x="884" y="443"/>
                  <a:pt x="884" y="443"/>
                </a:cubicBezTo>
                <a:cubicBezTo>
                  <a:pt x="874" y="435"/>
                  <a:pt x="862" y="432"/>
                  <a:pt x="850" y="432"/>
                </a:cubicBezTo>
                <a:cubicBezTo>
                  <a:pt x="838" y="432"/>
                  <a:pt x="826" y="435"/>
                  <a:pt x="816" y="443"/>
                </a:cubicBezTo>
                <a:cubicBezTo>
                  <a:pt x="700" y="528"/>
                  <a:pt x="700" y="528"/>
                  <a:pt x="700" y="528"/>
                </a:cubicBezTo>
                <a:cubicBezTo>
                  <a:pt x="699" y="529"/>
                  <a:pt x="698" y="528"/>
                  <a:pt x="697" y="528"/>
                </a:cubicBezTo>
                <a:cubicBezTo>
                  <a:pt x="696" y="527"/>
                  <a:pt x="695" y="526"/>
                  <a:pt x="696" y="525"/>
                </a:cubicBezTo>
                <a:cubicBezTo>
                  <a:pt x="740" y="388"/>
                  <a:pt x="740" y="388"/>
                  <a:pt x="740" y="388"/>
                </a:cubicBezTo>
                <a:cubicBezTo>
                  <a:pt x="748" y="364"/>
                  <a:pt x="740" y="338"/>
                  <a:pt x="719" y="323"/>
                </a:cubicBezTo>
                <a:cubicBezTo>
                  <a:pt x="603" y="239"/>
                  <a:pt x="603" y="239"/>
                  <a:pt x="603" y="239"/>
                </a:cubicBezTo>
                <a:cubicBezTo>
                  <a:pt x="602" y="238"/>
                  <a:pt x="601" y="237"/>
                  <a:pt x="602" y="236"/>
                </a:cubicBezTo>
                <a:close/>
              </a:path>
            </a:pathLst>
          </a:custGeom>
          <a:solidFill>
            <a:schemeClr val="bg1"/>
          </a:solidFill>
          <a:ln>
            <a:noFill/>
          </a:ln>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nvGrpSpPr>
          <p:cNvPr id="130" name="Group 16">
            <a:extLst>
              <a:ext uri="{FF2B5EF4-FFF2-40B4-BE49-F238E27FC236}">
                <a16:creationId xmlns:a16="http://schemas.microsoft.com/office/drawing/2014/main" id="{C40DF347-69CA-BF35-49B9-376B5209E928}"/>
              </a:ext>
            </a:extLst>
          </p:cNvPr>
          <p:cNvGrpSpPr>
            <a:grpSpLocks noChangeAspect="1"/>
          </p:cNvGrpSpPr>
          <p:nvPr/>
        </p:nvGrpSpPr>
        <p:grpSpPr bwMode="auto">
          <a:xfrm>
            <a:off x="2303973" y="4312080"/>
            <a:ext cx="397563" cy="264615"/>
            <a:chOff x="1506" y="608"/>
            <a:chExt cx="4668" cy="3107"/>
          </a:xfrm>
          <a:solidFill>
            <a:schemeClr val="bg1"/>
          </a:solidFill>
        </p:grpSpPr>
        <p:sp>
          <p:nvSpPr>
            <p:cNvPr id="131" name="Freeform 17">
              <a:extLst>
                <a:ext uri="{FF2B5EF4-FFF2-40B4-BE49-F238E27FC236}">
                  <a16:creationId xmlns:a16="http://schemas.microsoft.com/office/drawing/2014/main" id="{32C8E0CA-3787-F442-5652-28E6A16DE4EC}"/>
                </a:ext>
              </a:extLst>
            </p:cNvPr>
            <p:cNvSpPr>
              <a:spLocks/>
            </p:cNvSpPr>
            <p:nvPr/>
          </p:nvSpPr>
          <p:spPr bwMode="auto">
            <a:xfrm>
              <a:off x="3776" y="2116"/>
              <a:ext cx="1531" cy="1582"/>
            </a:xfrm>
            <a:custGeom>
              <a:avLst/>
              <a:gdLst>
                <a:gd name="T0" fmla="*/ 428 w 645"/>
                <a:gd name="T1" fmla="*/ 275 h 666"/>
                <a:gd name="T2" fmla="*/ 512 w 645"/>
                <a:gd name="T3" fmla="*/ 322 h 666"/>
                <a:gd name="T4" fmla="*/ 551 w 645"/>
                <a:gd name="T5" fmla="*/ 294 h 666"/>
                <a:gd name="T6" fmla="*/ 576 w 645"/>
                <a:gd name="T7" fmla="*/ 217 h 666"/>
                <a:gd name="T8" fmla="*/ 381 w 645"/>
                <a:gd name="T9" fmla="*/ 46 h 666"/>
                <a:gd name="T10" fmla="*/ 422 w 645"/>
                <a:gd name="T11" fmla="*/ 0 h 666"/>
                <a:gd name="T12" fmla="*/ 485 w 645"/>
                <a:gd name="T13" fmla="*/ 58 h 666"/>
                <a:gd name="T14" fmla="*/ 627 w 645"/>
                <a:gd name="T15" fmla="*/ 188 h 666"/>
                <a:gd name="T16" fmla="*/ 632 w 645"/>
                <a:gd name="T17" fmla="*/ 282 h 666"/>
                <a:gd name="T18" fmla="*/ 593 w 645"/>
                <a:gd name="T19" fmla="*/ 338 h 666"/>
                <a:gd name="T20" fmla="*/ 540 w 645"/>
                <a:gd name="T21" fmla="*/ 376 h 666"/>
                <a:gd name="T22" fmla="*/ 488 w 645"/>
                <a:gd name="T23" fmla="*/ 391 h 666"/>
                <a:gd name="T24" fmla="*/ 486 w 645"/>
                <a:gd name="T25" fmla="*/ 398 h 666"/>
                <a:gd name="T26" fmla="*/ 456 w 645"/>
                <a:gd name="T27" fmla="*/ 443 h 666"/>
                <a:gd name="T28" fmla="*/ 414 w 645"/>
                <a:gd name="T29" fmla="*/ 470 h 666"/>
                <a:gd name="T30" fmla="*/ 365 w 645"/>
                <a:gd name="T31" fmla="*/ 481 h 666"/>
                <a:gd name="T32" fmla="*/ 362 w 645"/>
                <a:gd name="T33" fmla="*/ 496 h 666"/>
                <a:gd name="T34" fmla="*/ 332 w 645"/>
                <a:gd name="T35" fmla="*/ 541 h 666"/>
                <a:gd name="T36" fmla="*/ 290 w 645"/>
                <a:gd name="T37" fmla="*/ 568 h 666"/>
                <a:gd name="T38" fmla="*/ 226 w 645"/>
                <a:gd name="T39" fmla="*/ 578 h 666"/>
                <a:gd name="T40" fmla="*/ 222 w 645"/>
                <a:gd name="T41" fmla="*/ 597 h 666"/>
                <a:gd name="T42" fmla="*/ 222 w 645"/>
                <a:gd name="T43" fmla="*/ 597 h 666"/>
                <a:gd name="T44" fmla="*/ 193 w 645"/>
                <a:gd name="T45" fmla="*/ 642 h 666"/>
                <a:gd name="T46" fmla="*/ 145 w 645"/>
                <a:gd name="T47" fmla="*/ 663 h 666"/>
                <a:gd name="T48" fmla="*/ 82 w 645"/>
                <a:gd name="T49" fmla="*/ 648 h 666"/>
                <a:gd name="T50" fmla="*/ 63 w 645"/>
                <a:gd name="T51" fmla="*/ 635 h 666"/>
                <a:gd name="T52" fmla="*/ 59 w 645"/>
                <a:gd name="T53" fmla="*/ 631 h 666"/>
                <a:gd name="T54" fmla="*/ 0 w 645"/>
                <a:gd name="T55" fmla="*/ 585 h 666"/>
                <a:gd name="T56" fmla="*/ 37 w 645"/>
                <a:gd name="T57" fmla="*/ 537 h 666"/>
                <a:gd name="T58" fmla="*/ 96 w 645"/>
                <a:gd name="T59" fmla="*/ 583 h 666"/>
                <a:gd name="T60" fmla="*/ 100 w 645"/>
                <a:gd name="T61" fmla="*/ 586 h 666"/>
                <a:gd name="T62" fmla="*/ 115 w 645"/>
                <a:gd name="T63" fmla="*/ 597 h 666"/>
                <a:gd name="T64" fmla="*/ 137 w 645"/>
                <a:gd name="T65" fmla="*/ 602 h 666"/>
                <a:gd name="T66" fmla="*/ 153 w 645"/>
                <a:gd name="T67" fmla="*/ 595 h 666"/>
                <a:gd name="T68" fmla="*/ 164 w 645"/>
                <a:gd name="T69" fmla="*/ 580 h 666"/>
                <a:gd name="T70" fmla="*/ 161 w 645"/>
                <a:gd name="T71" fmla="*/ 549 h 666"/>
                <a:gd name="T72" fmla="*/ 4 w 645"/>
                <a:gd name="T73" fmla="*/ 392 h 666"/>
                <a:gd name="T74" fmla="*/ 42 w 645"/>
                <a:gd name="T75" fmla="*/ 344 h 666"/>
                <a:gd name="T76" fmla="*/ 132 w 645"/>
                <a:gd name="T77" fmla="*/ 425 h 666"/>
                <a:gd name="T78" fmla="*/ 172 w 645"/>
                <a:gd name="T79" fmla="*/ 463 h 666"/>
                <a:gd name="T80" fmla="*/ 179 w 645"/>
                <a:gd name="T81" fmla="*/ 470 h 666"/>
                <a:gd name="T82" fmla="*/ 181 w 645"/>
                <a:gd name="T83" fmla="*/ 471 h 666"/>
                <a:gd name="T84" fmla="*/ 191 w 645"/>
                <a:gd name="T85" fmla="*/ 480 h 666"/>
                <a:gd name="T86" fmla="*/ 225 w 645"/>
                <a:gd name="T87" fmla="*/ 509 h 666"/>
                <a:gd name="T88" fmla="*/ 254 w 645"/>
                <a:gd name="T89" fmla="*/ 517 h 666"/>
                <a:gd name="T90" fmla="*/ 265 w 645"/>
                <a:gd name="T91" fmla="*/ 512 h 666"/>
                <a:gd name="T92" fmla="*/ 291 w 645"/>
                <a:gd name="T93" fmla="*/ 496 h 666"/>
                <a:gd name="T94" fmla="*/ 304 w 645"/>
                <a:gd name="T95" fmla="*/ 479 h 666"/>
                <a:gd name="T96" fmla="*/ 300 w 645"/>
                <a:gd name="T97" fmla="*/ 463 h 666"/>
                <a:gd name="T98" fmla="*/ 108 w 645"/>
                <a:gd name="T99" fmla="*/ 268 h 666"/>
                <a:gd name="T100" fmla="*/ 148 w 645"/>
                <a:gd name="T101" fmla="*/ 222 h 666"/>
                <a:gd name="T102" fmla="*/ 290 w 645"/>
                <a:gd name="T103" fmla="*/ 358 h 666"/>
                <a:gd name="T104" fmla="*/ 352 w 645"/>
                <a:gd name="T105" fmla="*/ 413 h 666"/>
                <a:gd name="T106" fmla="*/ 373 w 645"/>
                <a:gd name="T107" fmla="*/ 421 h 666"/>
                <a:gd name="T108" fmla="*/ 389 w 645"/>
                <a:gd name="T109" fmla="*/ 414 h 666"/>
                <a:gd name="T110" fmla="*/ 415 w 645"/>
                <a:gd name="T111" fmla="*/ 398 h 666"/>
                <a:gd name="T112" fmla="*/ 428 w 645"/>
                <a:gd name="T113" fmla="*/ 381 h 666"/>
                <a:gd name="T114" fmla="*/ 424 w 645"/>
                <a:gd name="T115" fmla="*/ 365 h 666"/>
                <a:gd name="T116" fmla="*/ 232 w 645"/>
                <a:gd name="T117" fmla="*/ 170 h 666"/>
                <a:gd name="T118" fmla="*/ 272 w 645"/>
                <a:gd name="T119" fmla="*/ 124 h 666"/>
                <a:gd name="T120" fmla="*/ 428 w 645"/>
                <a:gd name="T121" fmla="*/ 27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5" h="666">
                  <a:moveTo>
                    <a:pt x="428" y="275"/>
                  </a:moveTo>
                  <a:cubicBezTo>
                    <a:pt x="456" y="303"/>
                    <a:pt x="478" y="339"/>
                    <a:pt x="512" y="322"/>
                  </a:cubicBezTo>
                  <a:cubicBezTo>
                    <a:pt x="525" y="315"/>
                    <a:pt x="539" y="305"/>
                    <a:pt x="551" y="294"/>
                  </a:cubicBezTo>
                  <a:cubicBezTo>
                    <a:pt x="571" y="275"/>
                    <a:pt x="595" y="243"/>
                    <a:pt x="576" y="217"/>
                  </a:cubicBezTo>
                  <a:cubicBezTo>
                    <a:pt x="509" y="154"/>
                    <a:pt x="382" y="46"/>
                    <a:pt x="381" y="46"/>
                  </a:cubicBezTo>
                  <a:cubicBezTo>
                    <a:pt x="422" y="0"/>
                    <a:pt x="422" y="0"/>
                    <a:pt x="422" y="0"/>
                  </a:cubicBezTo>
                  <a:cubicBezTo>
                    <a:pt x="422" y="0"/>
                    <a:pt x="449" y="24"/>
                    <a:pt x="485" y="58"/>
                  </a:cubicBezTo>
                  <a:cubicBezTo>
                    <a:pt x="531" y="102"/>
                    <a:pt x="596" y="144"/>
                    <a:pt x="627" y="188"/>
                  </a:cubicBezTo>
                  <a:cubicBezTo>
                    <a:pt x="645" y="213"/>
                    <a:pt x="641" y="256"/>
                    <a:pt x="632" y="282"/>
                  </a:cubicBezTo>
                  <a:cubicBezTo>
                    <a:pt x="625" y="302"/>
                    <a:pt x="610" y="321"/>
                    <a:pt x="593" y="338"/>
                  </a:cubicBezTo>
                  <a:cubicBezTo>
                    <a:pt x="577" y="353"/>
                    <a:pt x="558" y="367"/>
                    <a:pt x="540" y="376"/>
                  </a:cubicBezTo>
                  <a:cubicBezTo>
                    <a:pt x="522" y="385"/>
                    <a:pt x="504" y="391"/>
                    <a:pt x="488" y="391"/>
                  </a:cubicBezTo>
                  <a:cubicBezTo>
                    <a:pt x="487" y="393"/>
                    <a:pt x="487" y="396"/>
                    <a:pt x="486" y="398"/>
                  </a:cubicBezTo>
                  <a:cubicBezTo>
                    <a:pt x="481" y="415"/>
                    <a:pt x="470" y="430"/>
                    <a:pt x="456" y="443"/>
                  </a:cubicBezTo>
                  <a:cubicBezTo>
                    <a:pt x="444" y="454"/>
                    <a:pt x="429" y="463"/>
                    <a:pt x="414" y="470"/>
                  </a:cubicBezTo>
                  <a:cubicBezTo>
                    <a:pt x="398" y="477"/>
                    <a:pt x="380" y="481"/>
                    <a:pt x="365" y="481"/>
                  </a:cubicBezTo>
                  <a:cubicBezTo>
                    <a:pt x="364" y="486"/>
                    <a:pt x="363" y="491"/>
                    <a:pt x="362" y="496"/>
                  </a:cubicBezTo>
                  <a:cubicBezTo>
                    <a:pt x="357" y="513"/>
                    <a:pt x="346" y="528"/>
                    <a:pt x="332" y="541"/>
                  </a:cubicBezTo>
                  <a:cubicBezTo>
                    <a:pt x="320" y="552"/>
                    <a:pt x="305" y="561"/>
                    <a:pt x="290" y="568"/>
                  </a:cubicBezTo>
                  <a:cubicBezTo>
                    <a:pt x="268" y="578"/>
                    <a:pt x="244" y="582"/>
                    <a:pt x="226" y="578"/>
                  </a:cubicBezTo>
                  <a:cubicBezTo>
                    <a:pt x="225" y="585"/>
                    <a:pt x="224" y="591"/>
                    <a:pt x="222" y="597"/>
                  </a:cubicBezTo>
                  <a:cubicBezTo>
                    <a:pt x="222" y="597"/>
                    <a:pt x="222" y="597"/>
                    <a:pt x="222" y="597"/>
                  </a:cubicBezTo>
                  <a:cubicBezTo>
                    <a:pt x="216" y="615"/>
                    <a:pt x="206" y="630"/>
                    <a:pt x="193" y="642"/>
                  </a:cubicBezTo>
                  <a:cubicBezTo>
                    <a:pt x="179" y="653"/>
                    <a:pt x="163" y="660"/>
                    <a:pt x="145" y="663"/>
                  </a:cubicBezTo>
                  <a:cubicBezTo>
                    <a:pt x="124" y="666"/>
                    <a:pt x="102" y="661"/>
                    <a:pt x="82" y="648"/>
                  </a:cubicBezTo>
                  <a:cubicBezTo>
                    <a:pt x="76" y="645"/>
                    <a:pt x="70" y="640"/>
                    <a:pt x="63" y="635"/>
                  </a:cubicBezTo>
                  <a:cubicBezTo>
                    <a:pt x="59" y="631"/>
                    <a:pt x="59" y="631"/>
                    <a:pt x="59" y="631"/>
                  </a:cubicBezTo>
                  <a:cubicBezTo>
                    <a:pt x="0" y="585"/>
                    <a:pt x="0" y="585"/>
                    <a:pt x="0" y="585"/>
                  </a:cubicBezTo>
                  <a:cubicBezTo>
                    <a:pt x="37" y="537"/>
                    <a:pt x="37" y="537"/>
                    <a:pt x="37" y="537"/>
                  </a:cubicBezTo>
                  <a:cubicBezTo>
                    <a:pt x="96" y="583"/>
                    <a:pt x="96" y="583"/>
                    <a:pt x="96" y="583"/>
                  </a:cubicBezTo>
                  <a:cubicBezTo>
                    <a:pt x="100" y="586"/>
                    <a:pt x="100" y="586"/>
                    <a:pt x="100" y="586"/>
                  </a:cubicBezTo>
                  <a:cubicBezTo>
                    <a:pt x="106" y="591"/>
                    <a:pt x="111" y="594"/>
                    <a:pt x="115" y="597"/>
                  </a:cubicBezTo>
                  <a:cubicBezTo>
                    <a:pt x="122" y="602"/>
                    <a:pt x="130" y="603"/>
                    <a:pt x="137" y="602"/>
                  </a:cubicBezTo>
                  <a:cubicBezTo>
                    <a:pt x="143" y="602"/>
                    <a:pt x="149" y="599"/>
                    <a:pt x="153" y="595"/>
                  </a:cubicBezTo>
                  <a:cubicBezTo>
                    <a:pt x="158" y="591"/>
                    <a:pt x="162" y="586"/>
                    <a:pt x="164" y="580"/>
                  </a:cubicBezTo>
                  <a:cubicBezTo>
                    <a:pt x="166" y="571"/>
                    <a:pt x="166" y="561"/>
                    <a:pt x="161" y="549"/>
                  </a:cubicBezTo>
                  <a:cubicBezTo>
                    <a:pt x="110" y="478"/>
                    <a:pt x="4" y="392"/>
                    <a:pt x="4" y="392"/>
                  </a:cubicBezTo>
                  <a:cubicBezTo>
                    <a:pt x="42" y="344"/>
                    <a:pt x="42" y="344"/>
                    <a:pt x="42" y="344"/>
                  </a:cubicBezTo>
                  <a:cubicBezTo>
                    <a:pt x="42" y="345"/>
                    <a:pt x="85" y="380"/>
                    <a:pt x="132" y="425"/>
                  </a:cubicBezTo>
                  <a:cubicBezTo>
                    <a:pt x="144" y="437"/>
                    <a:pt x="157" y="450"/>
                    <a:pt x="172" y="463"/>
                  </a:cubicBezTo>
                  <a:cubicBezTo>
                    <a:pt x="174" y="465"/>
                    <a:pt x="177" y="467"/>
                    <a:pt x="179" y="470"/>
                  </a:cubicBezTo>
                  <a:cubicBezTo>
                    <a:pt x="180" y="470"/>
                    <a:pt x="181" y="471"/>
                    <a:pt x="181" y="471"/>
                  </a:cubicBezTo>
                  <a:cubicBezTo>
                    <a:pt x="184" y="474"/>
                    <a:pt x="188" y="477"/>
                    <a:pt x="191" y="480"/>
                  </a:cubicBezTo>
                  <a:cubicBezTo>
                    <a:pt x="202" y="490"/>
                    <a:pt x="213" y="500"/>
                    <a:pt x="225" y="509"/>
                  </a:cubicBezTo>
                  <a:cubicBezTo>
                    <a:pt x="239" y="519"/>
                    <a:pt x="239" y="521"/>
                    <a:pt x="254" y="517"/>
                  </a:cubicBezTo>
                  <a:cubicBezTo>
                    <a:pt x="258" y="516"/>
                    <a:pt x="261" y="514"/>
                    <a:pt x="265" y="512"/>
                  </a:cubicBezTo>
                  <a:cubicBezTo>
                    <a:pt x="275" y="508"/>
                    <a:pt x="284" y="502"/>
                    <a:pt x="291" y="496"/>
                  </a:cubicBezTo>
                  <a:cubicBezTo>
                    <a:pt x="297" y="490"/>
                    <a:pt x="302" y="484"/>
                    <a:pt x="304" y="479"/>
                  </a:cubicBezTo>
                  <a:cubicBezTo>
                    <a:pt x="305" y="474"/>
                    <a:pt x="304" y="469"/>
                    <a:pt x="300" y="463"/>
                  </a:cubicBezTo>
                  <a:cubicBezTo>
                    <a:pt x="249" y="392"/>
                    <a:pt x="108" y="268"/>
                    <a:pt x="108" y="268"/>
                  </a:cubicBezTo>
                  <a:cubicBezTo>
                    <a:pt x="148" y="222"/>
                    <a:pt x="148" y="222"/>
                    <a:pt x="148" y="222"/>
                  </a:cubicBezTo>
                  <a:cubicBezTo>
                    <a:pt x="148" y="223"/>
                    <a:pt x="226" y="291"/>
                    <a:pt x="290" y="358"/>
                  </a:cubicBezTo>
                  <a:cubicBezTo>
                    <a:pt x="307" y="375"/>
                    <a:pt x="333" y="399"/>
                    <a:pt x="352" y="413"/>
                  </a:cubicBezTo>
                  <a:cubicBezTo>
                    <a:pt x="358" y="418"/>
                    <a:pt x="363" y="424"/>
                    <a:pt x="373" y="421"/>
                  </a:cubicBezTo>
                  <a:cubicBezTo>
                    <a:pt x="378" y="419"/>
                    <a:pt x="383" y="417"/>
                    <a:pt x="389" y="414"/>
                  </a:cubicBezTo>
                  <a:cubicBezTo>
                    <a:pt x="399" y="410"/>
                    <a:pt x="408" y="404"/>
                    <a:pt x="415" y="398"/>
                  </a:cubicBezTo>
                  <a:cubicBezTo>
                    <a:pt x="421" y="392"/>
                    <a:pt x="426" y="386"/>
                    <a:pt x="428" y="381"/>
                  </a:cubicBezTo>
                  <a:cubicBezTo>
                    <a:pt x="429" y="376"/>
                    <a:pt x="428" y="371"/>
                    <a:pt x="424" y="365"/>
                  </a:cubicBezTo>
                  <a:cubicBezTo>
                    <a:pt x="373" y="294"/>
                    <a:pt x="232" y="170"/>
                    <a:pt x="232" y="170"/>
                  </a:cubicBezTo>
                  <a:cubicBezTo>
                    <a:pt x="272" y="124"/>
                    <a:pt x="272" y="124"/>
                    <a:pt x="272" y="124"/>
                  </a:cubicBezTo>
                  <a:cubicBezTo>
                    <a:pt x="272" y="124"/>
                    <a:pt x="362" y="203"/>
                    <a:pt x="428"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2" name="Freeform 18">
              <a:extLst>
                <a:ext uri="{FF2B5EF4-FFF2-40B4-BE49-F238E27FC236}">
                  <a16:creationId xmlns:a16="http://schemas.microsoft.com/office/drawing/2014/main" id="{C0EF77D4-DAAE-35BF-0B67-9D7842F2C78B}"/>
                </a:ext>
              </a:extLst>
            </p:cNvPr>
            <p:cNvSpPr>
              <a:spLocks noEditPoints="1"/>
            </p:cNvSpPr>
            <p:nvPr/>
          </p:nvSpPr>
          <p:spPr bwMode="auto">
            <a:xfrm>
              <a:off x="2727" y="608"/>
              <a:ext cx="3447" cy="2019"/>
            </a:xfrm>
            <a:custGeom>
              <a:avLst/>
              <a:gdLst>
                <a:gd name="T0" fmla="*/ 1444 w 1452"/>
                <a:gd name="T1" fmla="*/ 694 h 850"/>
                <a:gd name="T2" fmla="*/ 1256 w 1452"/>
                <a:gd name="T3" fmla="*/ 29 h 850"/>
                <a:gd name="T4" fmla="*/ 1247 w 1452"/>
                <a:gd name="T5" fmla="*/ 0 h 850"/>
                <a:gd name="T6" fmla="*/ 1218 w 1452"/>
                <a:gd name="T7" fmla="*/ 8 h 850"/>
                <a:gd name="T8" fmla="*/ 977 w 1452"/>
                <a:gd name="T9" fmla="*/ 74 h 850"/>
                <a:gd name="T10" fmla="*/ 948 w 1452"/>
                <a:gd name="T11" fmla="*/ 82 h 850"/>
                <a:gd name="T12" fmla="*/ 956 w 1452"/>
                <a:gd name="T13" fmla="*/ 112 h 850"/>
                <a:gd name="T14" fmla="*/ 967 w 1452"/>
                <a:gd name="T15" fmla="*/ 152 h 850"/>
                <a:gd name="T16" fmla="*/ 634 w 1452"/>
                <a:gd name="T17" fmla="*/ 115 h 850"/>
                <a:gd name="T18" fmla="*/ 102 w 1452"/>
                <a:gd name="T19" fmla="*/ 253 h 850"/>
                <a:gd name="T20" fmla="*/ 14 w 1452"/>
                <a:gd name="T21" fmla="*/ 440 h 850"/>
                <a:gd name="T22" fmla="*/ 148 w 1452"/>
                <a:gd name="T23" fmla="*/ 541 h 850"/>
                <a:gd name="T24" fmla="*/ 308 w 1452"/>
                <a:gd name="T25" fmla="*/ 457 h 850"/>
                <a:gd name="T26" fmla="*/ 481 w 1452"/>
                <a:gd name="T27" fmla="*/ 409 h 850"/>
                <a:gd name="T28" fmla="*/ 562 w 1452"/>
                <a:gd name="T29" fmla="*/ 457 h 850"/>
                <a:gd name="T30" fmla="*/ 946 w 1452"/>
                <a:gd name="T31" fmla="*/ 788 h 850"/>
                <a:gd name="T32" fmla="*/ 1001 w 1452"/>
                <a:gd name="T33" fmla="*/ 836 h 850"/>
                <a:gd name="T34" fmla="*/ 1017 w 1452"/>
                <a:gd name="T35" fmla="*/ 850 h 850"/>
                <a:gd name="T36" fmla="*/ 1035 w 1452"/>
                <a:gd name="T37" fmla="*/ 841 h 850"/>
                <a:gd name="T38" fmla="*/ 1147 w 1452"/>
                <a:gd name="T39" fmla="*/ 784 h 850"/>
                <a:gd name="T40" fmla="*/ 1153 w 1452"/>
                <a:gd name="T41" fmla="*/ 808 h 850"/>
                <a:gd name="T42" fmla="*/ 1183 w 1452"/>
                <a:gd name="T43" fmla="*/ 800 h 850"/>
                <a:gd name="T44" fmla="*/ 1423 w 1452"/>
                <a:gd name="T45" fmla="*/ 732 h 850"/>
                <a:gd name="T46" fmla="*/ 1452 w 1452"/>
                <a:gd name="T47" fmla="*/ 723 h 850"/>
                <a:gd name="T48" fmla="*/ 1444 w 1452"/>
                <a:gd name="T49" fmla="*/ 694 h 850"/>
                <a:gd name="T50" fmla="*/ 1026 w 1452"/>
                <a:gd name="T51" fmla="*/ 777 h 850"/>
                <a:gd name="T52" fmla="*/ 986 w 1452"/>
                <a:gd name="T53" fmla="*/ 742 h 850"/>
                <a:gd name="T54" fmla="*/ 986 w 1452"/>
                <a:gd name="T55" fmla="*/ 742 h 850"/>
                <a:gd name="T56" fmla="*/ 601 w 1452"/>
                <a:gd name="T57" fmla="*/ 410 h 850"/>
                <a:gd name="T58" fmla="*/ 503 w 1452"/>
                <a:gd name="T59" fmla="*/ 352 h 850"/>
                <a:gd name="T60" fmla="*/ 502 w 1452"/>
                <a:gd name="T61" fmla="*/ 351 h 850"/>
                <a:gd name="T62" fmla="*/ 499 w 1452"/>
                <a:gd name="T63" fmla="*/ 350 h 850"/>
                <a:gd name="T64" fmla="*/ 270 w 1452"/>
                <a:gd name="T65" fmla="*/ 410 h 850"/>
                <a:gd name="T66" fmla="*/ 138 w 1452"/>
                <a:gd name="T67" fmla="*/ 481 h 850"/>
                <a:gd name="T68" fmla="*/ 74 w 1452"/>
                <a:gd name="T69" fmla="*/ 451 h 850"/>
                <a:gd name="T70" fmla="*/ 154 w 1452"/>
                <a:gd name="T71" fmla="*/ 285 h 850"/>
                <a:gd name="T72" fmla="*/ 154 w 1452"/>
                <a:gd name="T73" fmla="*/ 285 h 850"/>
                <a:gd name="T74" fmla="*/ 621 w 1452"/>
                <a:gd name="T75" fmla="*/ 174 h 850"/>
                <a:gd name="T76" fmla="*/ 984 w 1452"/>
                <a:gd name="T77" fmla="*/ 211 h 850"/>
                <a:gd name="T78" fmla="*/ 1130 w 1452"/>
                <a:gd name="T79" fmla="*/ 724 h 850"/>
                <a:gd name="T80" fmla="*/ 1026 w 1452"/>
                <a:gd name="T81" fmla="*/ 777 h 850"/>
                <a:gd name="T82" fmla="*/ 1195 w 1452"/>
                <a:gd name="T83" fmla="*/ 733 h 850"/>
                <a:gd name="T84" fmla="*/ 1023 w 1452"/>
                <a:gd name="T85" fmla="*/ 124 h 850"/>
                <a:gd name="T86" fmla="*/ 1205 w 1452"/>
                <a:gd name="T87" fmla="*/ 74 h 850"/>
                <a:gd name="T88" fmla="*/ 1377 w 1452"/>
                <a:gd name="T89" fmla="*/ 681 h 850"/>
                <a:gd name="T90" fmla="*/ 1195 w 1452"/>
                <a:gd name="T91" fmla="*/ 733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2" h="850">
                  <a:moveTo>
                    <a:pt x="1444" y="694"/>
                  </a:moveTo>
                  <a:cubicBezTo>
                    <a:pt x="1256" y="29"/>
                    <a:pt x="1256" y="29"/>
                    <a:pt x="1256" y="29"/>
                  </a:cubicBezTo>
                  <a:cubicBezTo>
                    <a:pt x="1247" y="0"/>
                    <a:pt x="1247" y="0"/>
                    <a:pt x="1247" y="0"/>
                  </a:cubicBezTo>
                  <a:cubicBezTo>
                    <a:pt x="1218" y="8"/>
                    <a:pt x="1218" y="8"/>
                    <a:pt x="1218" y="8"/>
                  </a:cubicBezTo>
                  <a:cubicBezTo>
                    <a:pt x="977" y="74"/>
                    <a:pt x="977" y="74"/>
                    <a:pt x="977" y="74"/>
                  </a:cubicBezTo>
                  <a:cubicBezTo>
                    <a:pt x="948" y="82"/>
                    <a:pt x="948" y="82"/>
                    <a:pt x="948" y="82"/>
                  </a:cubicBezTo>
                  <a:cubicBezTo>
                    <a:pt x="956" y="112"/>
                    <a:pt x="956" y="112"/>
                    <a:pt x="956" y="112"/>
                  </a:cubicBezTo>
                  <a:cubicBezTo>
                    <a:pt x="967" y="152"/>
                    <a:pt x="967" y="152"/>
                    <a:pt x="967" y="152"/>
                  </a:cubicBezTo>
                  <a:cubicBezTo>
                    <a:pt x="852" y="162"/>
                    <a:pt x="739" y="138"/>
                    <a:pt x="634" y="115"/>
                  </a:cubicBezTo>
                  <a:cubicBezTo>
                    <a:pt x="424" y="69"/>
                    <a:pt x="243" y="29"/>
                    <a:pt x="102" y="253"/>
                  </a:cubicBezTo>
                  <a:cubicBezTo>
                    <a:pt x="65" y="313"/>
                    <a:pt x="23" y="385"/>
                    <a:pt x="14" y="440"/>
                  </a:cubicBezTo>
                  <a:cubicBezTo>
                    <a:pt x="0" y="515"/>
                    <a:pt x="30" y="563"/>
                    <a:pt x="148" y="541"/>
                  </a:cubicBezTo>
                  <a:cubicBezTo>
                    <a:pt x="221" y="528"/>
                    <a:pt x="266" y="492"/>
                    <a:pt x="308" y="457"/>
                  </a:cubicBezTo>
                  <a:cubicBezTo>
                    <a:pt x="355" y="419"/>
                    <a:pt x="398" y="384"/>
                    <a:pt x="481" y="409"/>
                  </a:cubicBezTo>
                  <a:cubicBezTo>
                    <a:pt x="524" y="427"/>
                    <a:pt x="528" y="428"/>
                    <a:pt x="562" y="457"/>
                  </a:cubicBezTo>
                  <a:cubicBezTo>
                    <a:pt x="675" y="551"/>
                    <a:pt x="943" y="785"/>
                    <a:pt x="946" y="788"/>
                  </a:cubicBezTo>
                  <a:cubicBezTo>
                    <a:pt x="1001" y="836"/>
                    <a:pt x="1001" y="836"/>
                    <a:pt x="1001" y="836"/>
                  </a:cubicBezTo>
                  <a:cubicBezTo>
                    <a:pt x="1017" y="850"/>
                    <a:pt x="1017" y="850"/>
                    <a:pt x="1017" y="850"/>
                  </a:cubicBezTo>
                  <a:cubicBezTo>
                    <a:pt x="1035" y="841"/>
                    <a:pt x="1035" y="841"/>
                    <a:pt x="1035" y="841"/>
                  </a:cubicBezTo>
                  <a:cubicBezTo>
                    <a:pt x="1147" y="784"/>
                    <a:pt x="1147" y="784"/>
                    <a:pt x="1147" y="784"/>
                  </a:cubicBezTo>
                  <a:cubicBezTo>
                    <a:pt x="1153" y="808"/>
                    <a:pt x="1153" y="808"/>
                    <a:pt x="1153" y="808"/>
                  </a:cubicBezTo>
                  <a:cubicBezTo>
                    <a:pt x="1183" y="800"/>
                    <a:pt x="1183" y="800"/>
                    <a:pt x="1183" y="800"/>
                  </a:cubicBezTo>
                  <a:cubicBezTo>
                    <a:pt x="1423" y="732"/>
                    <a:pt x="1423" y="732"/>
                    <a:pt x="1423" y="732"/>
                  </a:cubicBezTo>
                  <a:cubicBezTo>
                    <a:pt x="1452" y="723"/>
                    <a:pt x="1452" y="723"/>
                    <a:pt x="1452" y="723"/>
                  </a:cubicBezTo>
                  <a:lnTo>
                    <a:pt x="1444" y="694"/>
                  </a:lnTo>
                  <a:close/>
                  <a:moveTo>
                    <a:pt x="1026" y="777"/>
                  </a:moveTo>
                  <a:cubicBezTo>
                    <a:pt x="986" y="742"/>
                    <a:pt x="986" y="742"/>
                    <a:pt x="986" y="742"/>
                  </a:cubicBezTo>
                  <a:cubicBezTo>
                    <a:pt x="986" y="742"/>
                    <a:pt x="986" y="742"/>
                    <a:pt x="986" y="742"/>
                  </a:cubicBezTo>
                  <a:cubicBezTo>
                    <a:pt x="985" y="741"/>
                    <a:pt x="711" y="502"/>
                    <a:pt x="601" y="410"/>
                  </a:cubicBezTo>
                  <a:cubicBezTo>
                    <a:pt x="560" y="375"/>
                    <a:pt x="555" y="373"/>
                    <a:pt x="503" y="352"/>
                  </a:cubicBezTo>
                  <a:cubicBezTo>
                    <a:pt x="502" y="351"/>
                    <a:pt x="502" y="351"/>
                    <a:pt x="502" y="351"/>
                  </a:cubicBezTo>
                  <a:cubicBezTo>
                    <a:pt x="499" y="350"/>
                    <a:pt x="499" y="350"/>
                    <a:pt x="499" y="350"/>
                  </a:cubicBezTo>
                  <a:cubicBezTo>
                    <a:pt x="385" y="316"/>
                    <a:pt x="330" y="361"/>
                    <a:pt x="270" y="410"/>
                  </a:cubicBezTo>
                  <a:cubicBezTo>
                    <a:pt x="234" y="440"/>
                    <a:pt x="195" y="471"/>
                    <a:pt x="138" y="481"/>
                  </a:cubicBezTo>
                  <a:cubicBezTo>
                    <a:pt x="84" y="491"/>
                    <a:pt x="69" y="476"/>
                    <a:pt x="74" y="451"/>
                  </a:cubicBezTo>
                  <a:cubicBezTo>
                    <a:pt x="82" y="405"/>
                    <a:pt x="119" y="340"/>
                    <a:pt x="154" y="285"/>
                  </a:cubicBezTo>
                  <a:cubicBezTo>
                    <a:pt x="154" y="285"/>
                    <a:pt x="154" y="285"/>
                    <a:pt x="154" y="285"/>
                  </a:cubicBezTo>
                  <a:cubicBezTo>
                    <a:pt x="271" y="98"/>
                    <a:pt x="434" y="133"/>
                    <a:pt x="621" y="174"/>
                  </a:cubicBezTo>
                  <a:cubicBezTo>
                    <a:pt x="734" y="199"/>
                    <a:pt x="855" y="225"/>
                    <a:pt x="984" y="211"/>
                  </a:cubicBezTo>
                  <a:cubicBezTo>
                    <a:pt x="1130" y="724"/>
                    <a:pt x="1130" y="724"/>
                    <a:pt x="1130" y="724"/>
                  </a:cubicBezTo>
                  <a:lnTo>
                    <a:pt x="1026" y="777"/>
                  </a:lnTo>
                  <a:close/>
                  <a:moveTo>
                    <a:pt x="1195" y="733"/>
                  </a:moveTo>
                  <a:cubicBezTo>
                    <a:pt x="1023" y="124"/>
                    <a:pt x="1023" y="124"/>
                    <a:pt x="1023" y="124"/>
                  </a:cubicBezTo>
                  <a:cubicBezTo>
                    <a:pt x="1205" y="74"/>
                    <a:pt x="1205" y="74"/>
                    <a:pt x="1205" y="74"/>
                  </a:cubicBezTo>
                  <a:cubicBezTo>
                    <a:pt x="1377" y="681"/>
                    <a:pt x="1377" y="681"/>
                    <a:pt x="1377" y="681"/>
                  </a:cubicBezTo>
                  <a:lnTo>
                    <a:pt x="1195"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3" name="Freeform 19">
              <a:extLst>
                <a:ext uri="{FF2B5EF4-FFF2-40B4-BE49-F238E27FC236}">
                  <a16:creationId xmlns:a16="http://schemas.microsoft.com/office/drawing/2014/main" id="{0BAC2628-4D3C-3647-E9F2-6FD1664905CC}"/>
                </a:ext>
              </a:extLst>
            </p:cNvPr>
            <p:cNvSpPr>
              <a:spLocks noEditPoints="1"/>
            </p:cNvSpPr>
            <p:nvPr/>
          </p:nvSpPr>
          <p:spPr bwMode="auto">
            <a:xfrm>
              <a:off x="1506" y="608"/>
              <a:ext cx="1762" cy="2014"/>
            </a:xfrm>
            <a:custGeom>
              <a:avLst/>
              <a:gdLst>
                <a:gd name="T0" fmla="*/ 497 w 742"/>
                <a:gd name="T1" fmla="*/ 111 h 848"/>
                <a:gd name="T2" fmla="*/ 485 w 742"/>
                <a:gd name="T3" fmla="*/ 154 h 848"/>
                <a:gd name="T4" fmla="*/ 728 w 742"/>
                <a:gd name="T5" fmla="*/ 135 h 848"/>
                <a:gd name="T6" fmla="*/ 742 w 742"/>
                <a:gd name="T7" fmla="*/ 194 h 848"/>
                <a:gd name="T8" fmla="*/ 468 w 742"/>
                <a:gd name="T9" fmla="*/ 215 h 848"/>
                <a:gd name="T10" fmla="*/ 332 w 742"/>
                <a:gd name="T11" fmla="*/ 694 h 848"/>
                <a:gd name="T12" fmla="*/ 488 w 742"/>
                <a:gd name="T13" fmla="*/ 842 h 848"/>
                <a:gd name="T14" fmla="*/ 427 w 742"/>
                <a:gd name="T15" fmla="*/ 848 h 848"/>
                <a:gd name="T16" fmla="*/ 315 w 742"/>
                <a:gd name="T17" fmla="*/ 753 h 848"/>
                <a:gd name="T18" fmla="*/ 308 w 742"/>
                <a:gd name="T19" fmla="*/ 779 h 848"/>
                <a:gd name="T20" fmla="*/ 299 w 742"/>
                <a:gd name="T21" fmla="*/ 808 h 848"/>
                <a:gd name="T22" fmla="*/ 270 w 742"/>
                <a:gd name="T23" fmla="*/ 800 h 848"/>
                <a:gd name="T24" fmla="*/ 30 w 742"/>
                <a:gd name="T25" fmla="*/ 731 h 848"/>
                <a:gd name="T26" fmla="*/ 0 w 742"/>
                <a:gd name="T27" fmla="*/ 723 h 848"/>
                <a:gd name="T28" fmla="*/ 9 w 742"/>
                <a:gd name="T29" fmla="*/ 694 h 848"/>
                <a:gd name="T30" fmla="*/ 197 w 742"/>
                <a:gd name="T31" fmla="*/ 29 h 848"/>
                <a:gd name="T32" fmla="*/ 205 w 742"/>
                <a:gd name="T33" fmla="*/ 0 h 848"/>
                <a:gd name="T34" fmla="*/ 234 w 742"/>
                <a:gd name="T35" fmla="*/ 8 h 848"/>
                <a:gd name="T36" fmla="*/ 475 w 742"/>
                <a:gd name="T37" fmla="*/ 74 h 848"/>
                <a:gd name="T38" fmla="*/ 505 w 742"/>
                <a:gd name="T39" fmla="*/ 82 h 848"/>
                <a:gd name="T40" fmla="*/ 497 w 742"/>
                <a:gd name="T41" fmla="*/ 111 h 848"/>
                <a:gd name="T42" fmla="*/ 258 w 742"/>
                <a:gd name="T43" fmla="*/ 733 h 848"/>
                <a:gd name="T44" fmla="*/ 430 w 742"/>
                <a:gd name="T45" fmla="*/ 124 h 848"/>
                <a:gd name="T46" fmla="*/ 247 w 742"/>
                <a:gd name="T47" fmla="*/ 74 h 848"/>
                <a:gd name="T48" fmla="*/ 75 w 742"/>
                <a:gd name="T49" fmla="*/ 681 h 848"/>
                <a:gd name="T50" fmla="*/ 258 w 742"/>
                <a:gd name="T51" fmla="*/ 73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2" h="848">
                  <a:moveTo>
                    <a:pt x="497" y="111"/>
                  </a:moveTo>
                  <a:cubicBezTo>
                    <a:pt x="485" y="154"/>
                    <a:pt x="485" y="154"/>
                    <a:pt x="485" y="154"/>
                  </a:cubicBezTo>
                  <a:cubicBezTo>
                    <a:pt x="539" y="155"/>
                    <a:pt x="642" y="154"/>
                    <a:pt x="728" y="135"/>
                  </a:cubicBezTo>
                  <a:cubicBezTo>
                    <a:pt x="742" y="194"/>
                    <a:pt x="742" y="194"/>
                    <a:pt x="742" y="194"/>
                  </a:cubicBezTo>
                  <a:cubicBezTo>
                    <a:pt x="641" y="217"/>
                    <a:pt x="519" y="216"/>
                    <a:pt x="468" y="215"/>
                  </a:cubicBezTo>
                  <a:cubicBezTo>
                    <a:pt x="332" y="694"/>
                    <a:pt x="332" y="694"/>
                    <a:pt x="332" y="694"/>
                  </a:cubicBezTo>
                  <a:cubicBezTo>
                    <a:pt x="383" y="711"/>
                    <a:pt x="480" y="753"/>
                    <a:pt x="488" y="842"/>
                  </a:cubicBezTo>
                  <a:cubicBezTo>
                    <a:pt x="427" y="848"/>
                    <a:pt x="427" y="848"/>
                    <a:pt x="427" y="848"/>
                  </a:cubicBezTo>
                  <a:cubicBezTo>
                    <a:pt x="423" y="793"/>
                    <a:pt x="354" y="765"/>
                    <a:pt x="315" y="753"/>
                  </a:cubicBezTo>
                  <a:cubicBezTo>
                    <a:pt x="308" y="779"/>
                    <a:pt x="308" y="779"/>
                    <a:pt x="308" y="779"/>
                  </a:cubicBezTo>
                  <a:cubicBezTo>
                    <a:pt x="299" y="808"/>
                    <a:pt x="299" y="808"/>
                    <a:pt x="299" y="808"/>
                  </a:cubicBezTo>
                  <a:cubicBezTo>
                    <a:pt x="270" y="800"/>
                    <a:pt x="270" y="800"/>
                    <a:pt x="270" y="800"/>
                  </a:cubicBezTo>
                  <a:cubicBezTo>
                    <a:pt x="30" y="731"/>
                    <a:pt x="30" y="731"/>
                    <a:pt x="30" y="731"/>
                  </a:cubicBezTo>
                  <a:cubicBezTo>
                    <a:pt x="0" y="723"/>
                    <a:pt x="0" y="723"/>
                    <a:pt x="0" y="723"/>
                  </a:cubicBezTo>
                  <a:cubicBezTo>
                    <a:pt x="9" y="694"/>
                    <a:pt x="9" y="694"/>
                    <a:pt x="9" y="694"/>
                  </a:cubicBezTo>
                  <a:cubicBezTo>
                    <a:pt x="197" y="29"/>
                    <a:pt x="197" y="29"/>
                    <a:pt x="197" y="29"/>
                  </a:cubicBezTo>
                  <a:cubicBezTo>
                    <a:pt x="205" y="0"/>
                    <a:pt x="205" y="0"/>
                    <a:pt x="205" y="0"/>
                  </a:cubicBezTo>
                  <a:cubicBezTo>
                    <a:pt x="234" y="8"/>
                    <a:pt x="234" y="8"/>
                    <a:pt x="234" y="8"/>
                  </a:cubicBezTo>
                  <a:cubicBezTo>
                    <a:pt x="475" y="74"/>
                    <a:pt x="475" y="74"/>
                    <a:pt x="475" y="74"/>
                  </a:cubicBezTo>
                  <a:cubicBezTo>
                    <a:pt x="505" y="82"/>
                    <a:pt x="505" y="82"/>
                    <a:pt x="505" y="82"/>
                  </a:cubicBezTo>
                  <a:lnTo>
                    <a:pt x="497" y="111"/>
                  </a:lnTo>
                  <a:close/>
                  <a:moveTo>
                    <a:pt x="258" y="733"/>
                  </a:moveTo>
                  <a:cubicBezTo>
                    <a:pt x="430" y="124"/>
                    <a:pt x="430" y="124"/>
                    <a:pt x="430" y="124"/>
                  </a:cubicBezTo>
                  <a:cubicBezTo>
                    <a:pt x="247" y="74"/>
                    <a:pt x="247" y="74"/>
                    <a:pt x="247" y="74"/>
                  </a:cubicBezTo>
                  <a:cubicBezTo>
                    <a:pt x="75" y="681"/>
                    <a:pt x="75" y="681"/>
                    <a:pt x="75" y="681"/>
                  </a:cubicBezTo>
                  <a:lnTo>
                    <a:pt x="25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4" name="Freeform 20">
              <a:extLst>
                <a:ext uri="{FF2B5EF4-FFF2-40B4-BE49-F238E27FC236}">
                  <a16:creationId xmlns:a16="http://schemas.microsoft.com/office/drawing/2014/main" id="{DEF1B5ED-A79A-E3DB-955B-83C9D1AC5F00}"/>
                </a:ext>
              </a:extLst>
            </p:cNvPr>
            <p:cNvSpPr>
              <a:spLocks noEditPoints="1"/>
            </p:cNvSpPr>
            <p:nvPr/>
          </p:nvSpPr>
          <p:spPr bwMode="auto">
            <a:xfrm>
              <a:off x="2427" y="2354"/>
              <a:ext cx="1520" cy="1361"/>
            </a:xfrm>
            <a:custGeom>
              <a:avLst/>
              <a:gdLst>
                <a:gd name="T0" fmla="*/ 546 w 640"/>
                <a:gd name="T1" fmla="*/ 393 h 573"/>
                <a:gd name="T2" fmla="*/ 481 w 640"/>
                <a:gd name="T3" fmla="*/ 467 h 573"/>
                <a:gd name="T4" fmla="*/ 477 w 640"/>
                <a:gd name="T5" fmla="*/ 487 h 573"/>
                <a:gd name="T6" fmla="*/ 488 w 640"/>
                <a:gd name="T7" fmla="*/ 505 h 573"/>
                <a:gd name="T8" fmla="*/ 525 w 640"/>
                <a:gd name="T9" fmla="*/ 499 h 573"/>
                <a:gd name="T10" fmla="*/ 577 w 640"/>
                <a:gd name="T11" fmla="*/ 415 h 573"/>
                <a:gd name="T12" fmla="*/ 223 w 640"/>
                <a:gd name="T13" fmla="*/ 22 h 573"/>
                <a:gd name="T14" fmla="*/ 263 w 640"/>
                <a:gd name="T15" fmla="*/ 122 h 573"/>
                <a:gd name="T16" fmla="*/ 373 w 640"/>
                <a:gd name="T17" fmla="*/ 131 h 573"/>
                <a:gd name="T18" fmla="*/ 415 w 640"/>
                <a:gd name="T19" fmla="*/ 201 h 573"/>
                <a:gd name="T20" fmla="*/ 424 w 640"/>
                <a:gd name="T21" fmla="*/ 231 h 573"/>
                <a:gd name="T22" fmla="*/ 497 w 640"/>
                <a:gd name="T23" fmla="*/ 250 h 573"/>
                <a:gd name="T24" fmla="*/ 534 w 640"/>
                <a:gd name="T25" fmla="*/ 333 h 573"/>
                <a:gd name="T26" fmla="*/ 602 w 640"/>
                <a:gd name="T27" fmla="*/ 349 h 573"/>
                <a:gd name="T28" fmla="*/ 620 w 640"/>
                <a:gd name="T29" fmla="*/ 471 h 573"/>
                <a:gd name="T30" fmla="*/ 516 w 640"/>
                <a:gd name="T31" fmla="*/ 570 h 573"/>
                <a:gd name="T32" fmla="*/ 451 w 640"/>
                <a:gd name="T33" fmla="*/ 554 h 573"/>
                <a:gd name="T34" fmla="*/ 415 w 640"/>
                <a:gd name="T35" fmla="*/ 489 h 573"/>
                <a:gd name="T36" fmla="*/ 328 w 640"/>
                <a:gd name="T37" fmla="*/ 475 h 573"/>
                <a:gd name="T38" fmla="*/ 289 w 640"/>
                <a:gd name="T39" fmla="*/ 398 h 573"/>
                <a:gd name="T40" fmla="*/ 186 w 640"/>
                <a:gd name="T41" fmla="*/ 385 h 573"/>
                <a:gd name="T42" fmla="*/ 146 w 640"/>
                <a:gd name="T43" fmla="*/ 276 h 573"/>
                <a:gd name="T44" fmla="*/ 44 w 640"/>
                <a:gd name="T45" fmla="*/ 265 h 573"/>
                <a:gd name="T46" fmla="*/ 22 w 640"/>
                <a:gd name="T47" fmla="*/ 123 h 573"/>
                <a:gd name="T48" fmla="*/ 81 w 640"/>
                <a:gd name="T49" fmla="*/ 44 h 573"/>
                <a:gd name="T50" fmla="*/ 223 w 640"/>
                <a:gd name="T51" fmla="*/ 22 h 573"/>
                <a:gd name="T52" fmla="*/ 187 w 640"/>
                <a:gd name="T53" fmla="*/ 71 h 573"/>
                <a:gd name="T54" fmla="*/ 157 w 640"/>
                <a:gd name="T55" fmla="*/ 64 h 573"/>
                <a:gd name="T56" fmla="*/ 71 w 640"/>
                <a:gd name="T57" fmla="*/ 159 h 573"/>
                <a:gd name="T58" fmla="*/ 64 w 640"/>
                <a:gd name="T59" fmla="*/ 189 h 573"/>
                <a:gd name="T60" fmla="*/ 110 w 640"/>
                <a:gd name="T61" fmla="*/ 223 h 573"/>
                <a:gd name="T62" fmla="*/ 137 w 640"/>
                <a:gd name="T63" fmla="*/ 207 h 573"/>
                <a:gd name="T64" fmla="*/ 195 w 640"/>
                <a:gd name="T65" fmla="*/ 128 h 573"/>
                <a:gd name="T66" fmla="*/ 354 w 640"/>
                <a:gd name="T67" fmla="*/ 210 h 573"/>
                <a:gd name="T68" fmla="*/ 337 w 640"/>
                <a:gd name="T69" fmla="*/ 180 h 573"/>
                <a:gd name="T70" fmla="*/ 274 w 640"/>
                <a:gd name="T71" fmla="*/ 190 h 573"/>
                <a:gd name="T72" fmla="*/ 204 w 640"/>
                <a:gd name="T73" fmla="*/ 307 h 573"/>
                <a:gd name="T74" fmla="*/ 255 w 640"/>
                <a:gd name="T75" fmla="*/ 344 h 573"/>
                <a:gd name="T76" fmla="*/ 346 w 640"/>
                <a:gd name="T77" fmla="*/ 243 h 573"/>
                <a:gd name="T78" fmla="*/ 473 w 640"/>
                <a:gd name="T79" fmla="*/ 320 h 573"/>
                <a:gd name="T80" fmla="*/ 459 w 640"/>
                <a:gd name="T81" fmla="*/ 297 h 573"/>
                <a:gd name="T82" fmla="*/ 411 w 640"/>
                <a:gd name="T83" fmla="*/ 305 h 573"/>
                <a:gd name="T84" fmla="*/ 357 w 640"/>
                <a:gd name="T85" fmla="*/ 378 h 573"/>
                <a:gd name="T86" fmla="*/ 351 w 640"/>
                <a:gd name="T87" fmla="*/ 403 h 573"/>
                <a:gd name="T88" fmla="*/ 390 w 640"/>
                <a:gd name="T89" fmla="*/ 432 h 573"/>
                <a:gd name="T90" fmla="*/ 467 w 640"/>
                <a:gd name="T9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0" h="573">
                  <a:moveTo>
                    <a:pt x="566" y="398"/>
                  </a:moveTo>
                  <a:cubicBezTo>
                    <a:pt x="560" y="393"/>
                    <a:pt x="553" y="392"/>
                    <a:pt x="546" y="393"/>
                  </a:cubicBezTo>
                  <a:cubicBezTo>
                    <a:pt x="539" y="394"/>
                    <a:pt x="533" y="397"/>
                    <a:pt x="528" y="403"/>
                  </a:cubicBezTo>
                  <a:cubicBezTo>
                    <a:pt x="481" y="467"/>
                    <a:pt x="481" y="467"/>
                    <a:pt x="481" y="467"/>
                  </a:cubicBezTo>
                  <a:cubicBezTo>
                    <a:pt x="481" y="467"/>
                    <a:pt x="481" y="467"/>
                    <a:pt x="481" y="467"/>
                  </a:cubicBezTo>
                  <a:cubicBezTo>
                    <a:pt x="477" y="473"/>
                    <a:pt x="476" y="480"/>
                    <a:pt x="477" y="487"/>
                  </a:cubicBezTo>
                  <a:cubicBezTo>
                    <a:pt x="478" y="494"/>
                    <a:pt x="481" y="500"/>
                    <a:pt x="487" y="505"/>
                  </a:cubicBezTo>
                  <a:cubicBezTo>
                    <a:pt x="488" y="505"/>
                    <a:pt x="488" y="505"/>
                    <a:pt x="488" y="505"/>
                  </a:cubicBezTo>
                  <a:cubicBezTo>
                    <a:pt x="493" y="509"/>
                    <a:pt x="500" y="510"/>
                    <a:pt x="507" y="509"/>
                  </a:cubicBezTo>
                  <a:cubicBezTo>
                    <a:pt x="514" y="508"/>
                    <a:pt x="520" y="505"/>
                    <a:pt x="525" y="499"/>
                  </a:cubicBezTo>
                  <a:cubicBezTo>
                    <a:pt x="572" y="435"/>
                    <a:pt x="572" y="435"/>
                    <a:pt x="572" y="435"/>
                  </a:cubicBezTo>
                  <a:cubicBezTo>
                    <a:pt x="576" y="429"/>
                    <a:pt x="578" y="422"/>
                    <a:pt x="577" y="415"/>
                  </a:cubicBezTo>
                  <a:cubicBezTo>
                    <a:pt x="575" y="408"/>
                    <a:pt x="572" y="402"/>
                    <a:pt x="566" y="398"/>
                  </a:cubicBezTo>
                  <a:close/>
                  <a:moveTo>
                    <a:pt x="223" y="22"/>
                  </a:moveTo>
                  <a:cubicBezTo>
                    <a:pt x="245" y="39"/>
                    <a:pt x="259" y="63"/>
                    <a:pt x="263" y="89"/>
                  </a:cubicBezTo>
                  <a:cubicBezTo>
                    <a:pt x="265" y="100"/>
                    <a:pt x="265" y="111"/>
                    <a:pt x="263" y="122"/>
                  </a:cubicBezTo>
                  <a:cubicBezTo>
                    <a:pt x="273" y="117"/>
                    <a:pt x="284" y="113"/>
                    <a:pt x="295" y="112"/>
                  </a:cubicBezTo>
                  <a:cubicBezTo>
                    <a:pt x="321" y="108"/>
                    <a:pt x="350" y="114"/>
                    <a:pt x="373" y="131"/>
                  </a:cubicBezTo>
                  <a:cubicBezTo>
                    <a:pt x="373" y="131"/>
                    <a:pt x="373" y="131"/>
                    <a:pt x="373" y="131"/>
                  </a:cubicBezTo>
                  <a:cubicBezTo>
                    <a:pt x="397" y="149"/>
                    <a:pt x="411" y="174"/>
                    <a:pt x="415" y="201"/>
                  </a:cubicBezTo>
                  <a:cubicBezTo>
                    <a:pt x="416" y="211"/>
                    <a:pt x="416" y="222"/>
                    <a:pt x="415" y="233"/>
                  </a:cubicBezTo>
                  <a:cubicBezTo>
                    <a:pt x="418" y="232"/>
                    <a:pt x="421" y="231"/>
                    <a:pt x="424" y="231"/>
                  </a:cubicBezTo>
                  <a:cubicBezTo>
                    <a:pt x="448" y="227"/>
                    <a:pt x="474" y="233"/>
                    <a:pt x="495" y="248"/>
                  </a:cubicBezTo>
                  <a:cubicBezTo>
                    <a:pt x="497" y="250"/>
                    <a:pt x="497" y="250"/>
                    <a:pt x="497" y="250"/>
                  </a:cubicBezTo>
                  <a:cubicBezTo>
                    <a:pt x="517" y="265"/>
                    <a:pt x="529" y="288"/>
                    <a:pt x="533" y="311"/>
                  </a:cubicBezTo>
                  <a:cubicBezTo>
                    <a:pt x="534" y="318"/>
                    <a:pt x="534" y="326"/>
                    <a:pt x="534" y="333"/>
                  </a:cubicBezTo>
                  <a:cubicBezTo>
                    <a:pt x="535" y="333"/>
                    <a:pt x="536" y="333"/>
                    <a:pt x="537" y="333"/>
                  </a:cubicBezTo>
                  <a:cubicBezTo>
                    <a:pt x="559" y="329"/>
                    <a:pt x="583" y="335"/>
                    <a:pt x="602" y="349"/>
                  </a:cubicBezTo>
                  <a:cubicBezTo>
                    <a:pt x="622" y="363"/>
                    <a:pt x="633" y="384"/>
                    <a:pt x="637" y="406"/>
                  </a:cubicBezTo>
                  <a:cubicBezTo>
                    <a:pt x="640" y="428"/>
                    <a:pt x="635" y="452"/>
                    <a:pt x="620" y="471"/>
                  </a:cubicBezTo>
                  <a:cubicBezTo>
                    <a:pt x="573" y="535"/>
                    <a:pt x="573" y="535"/>
                    <a:pt x="573" y="535"/>
                  </a:cubicBezTo>
                  <a:cubicBezTo>
                    <a:pt x="559" y="555"/>
                    <a:pt x="538" y="567"/>
                    <a:pt x="516" y="570"/>
                  </a:cubicBezTo>
                  <a:cubicBezTo>
                    <a:pt x="494" y="573"/>
                    <a:pt x="470" y="568"/>
                    <a:pt x="451" y="554"/>
                  </a:cubicBezTo>
                  <a:cubicBezTo>
                    <a:pt x="451" y="554"/>
                    <a:pt x="451" y="554"/>
                    <a:pt x="451" y="554"/>
                  </a:cubicBezTo>
                  <a:cubicBezTo>
                    <a:pt x="431" y="540"/>
                    <a:pt x="419" y="519"/>
                    <a:pt x="416" y="496"/>
                  </a:cubicBezTo>
                  <a:cubicBezTo>
                    <a:pt x="416" y="494"/>
                    <a:pt x="415" y="491"/>
                    <a:pt x="415" y="489"/>
                  </a:cubicBezTo>
                  <a:cubicBezTo>
                    <a:pt x="410" y="491"/>
                    <a:pt x="404" y="492"/>
                    <a:pt x="399" y="493"/>
                  </a:cubicBezTo>
                  <a:cubicBezTo>
                    <a:pt x="375" y="496"/>
                    <a:pt x="349" y="491"/>
                    <a:pt x="328" y="475"/>
                  </a:cubicBezTo>
                  <a:cubicBezTo>
                    <a:pt x="307" y="459"/>
                    <a:pt x="294" y="437"/>
                    <a:pt x="290" y="412"/>
                  </a:cubicBezTo>
                  <a:cubicBezTo>
                    <a:pt x="289" y="408"/>
                    <a:pt x="289" y="403"/>
                    <a:pt x="289" y="398"/>
                  </a:cubicBezTo>
                  <a:cubicBezTo>
                    <a:pt x="281" y="401"/>
                    <a:pt x="273" y="403"/>
                    <a:pt x="264" y="405"/>
                  </a:cubicBezTo>
                  <a:cubicBezTo>
                    <a:pt x="237" y="409"/>
                    <a:pt x="209" y="403"/>
                    <a:pt x="186" y="385"/>
                  </a:cubicBezTo>
                  <a:cubicBezTo>
                    <a:pt x="162" y="368"/>
                    <a:pt x="148" y="343"/>
                    <a:pt x="144" y="316"/>
                  </a:cubicBezTo>
                  <a:cubicBezTo>
                    <a:pt x="142" y="303"/>
                    <a:pt x="143" y="289"/>
                    <a:pt x="146" y="276"/>
                  </a:cubicBezTo>
                  <a:cubicBezTo>
                    <a:pt x="137" y="280"/>
                    <a:pt x="128" y="282"/>
                    <a:pt x="119" y="284"/>
                  </a:cubicBezTo>
                  <a:cubicBezTo>
                    <a:pt x="94" y="288"/>
                    <a:pt x="66" y="282"/>
                    <a:pt x="44" y="265"/>
                  </a:cubicBezTo>
                  <a:cubicBezTo>
                    <a:pt x="21" y="249"/>
                    <a:pt x="8" y="224"/>
                    <a:pt x="4" y="199"/>
                  </a:cubicBezTo>
                  <a:cubicBezTo>
                    <a:pt x="0" y="173"/>
                    <a:pt x="6" y="146"/>
                    <a:pt x="22" y="123"/>
                  </a:cubicBezTo>
                  <a:cubicBezTo>
                    <a:pt x="22" y="123"/>
                    <a:pt x="22" y="123"/>
                    <a:pt x="22" y="123"/>
                  </a:cubicBezTo>
                  <a:cubicBezTo>
                    <a:pt x="81" y="44"/>
                    <a:pt x="81" y="44"/>
                    <a:pt x="81" y="44"/>
                  </a:cubicBezTo>
                  <a:cubicBezTo>
                    <a:pt x="98" y="21"/>
                    <a:pt x="122" y="7"/>
                    <a:pt x="148" y="4"/>
                  </a:cubicBezTo>
                  <a:cubicBezTo>
                    <a:pt x="173" y="0"/>
                    <a:pt x="200" y="5"/>
                    <a:pt x="223" y="22"/>
                  </a:cubicBezTo>
                  <a:close/>
                  <a:moveTo>
                    <a:pt x="203" y="98"/>
                  </a:moveTo>
                  <a:cubicBezTo>
                    <a:pt x="201" y="87"/>
                    <a:pt x="196" y="78"/>
                    <a:pt x="187" y="71"/>
                  </a:cubicBezTo>
                  <a:cubicBezTo>
                    <a:pt x="187" y="71"/>
                    <a:pt x="187" y="71"/>
                    <a:pt x="187" y="71"/>
                  </a:cubicBezTo>
                  <a:cubicBezTo>
                    <a:pt x="178" y="65"/>
                    <a:pt x="167" y="62"/>
                    <a:pt x="157" y="64"/>
                  </a:cubicBezTo>
                  <a:cubicBezTo>
                    <a:pt x="146" y="65"/>
                    <a:pt x="136" y="71"/>
                    <a:pt x="130" y="80"/>
                  </a:cubicBezTo>
                  <a:cubicBezTo>
                    <a:pt x="71" y="159"/>
                    <a:pt x="71" y="159"/>
                    <a:pt x="71" y="159"/>
                  </a:cubicBezTo>
                  <a:cubicBezTo>
                    <a:pt x="71" y="159"/>
                    <a:pt x="71" y="159"/>
                    <a:pt x="71" y="159"/>
                  </a:cubicBezTo>
                  <a:cubicBezTo>
                    <a:pt x="65" y="168"/>
                    <a:pt x="62" y="179"/>
                    <a:pt x="64" y="189"/>
                  </a:cubicBezTo>
                  <a:cubicBezTo>
                    <a:pt x="65" y="200"/>
                    <a:pt x="71" y="209"/>
                    <a:pt x="80" y="216"/>
                  </a:cubicBezTo>
                  <a:cubicBezTo>
                    <a:pt x="89" y="223"/>
                    <a:pt x="100" y="225"/>
                    <a:pt x="110" y="223"/>
                  </a:cubicBezTo>
                  <a:cubicBezTo>
                    <a:pt x="121" y="222"/>
                    <a:pt x="130" y="216"/>
                    <a:pt x="137" y="207"/>
                  </a:cubicBezTo>
                  <a:cubicBezTo>
                    <a:pt x="137" y="207"/>
                    <a:pt x="137" y="207"/>
                    <a:pt x="137" y="207"/>
                  </a:cubicBezTo>
                  <a:cubicBezTo>
                    <a:pt x="195" y="128"/>
                    <a:pt x="195" y="128"/>
                    <a:pt x="195" y="128"/>
                  </a:cubicBezTo>
                  <a:cubicBezTo>
                    <a:pt x="195" y="128"/>
                    <a:pt x="195" y="128"/>
                    <a:pt x="195" y="128"/>
                  </a:cubicBezTo>
                  <a:cubicBezTo>
                    <a:pt x="202" y="119"/>
                    <a:pt x="204" y="108"/>
                    <a:pt x="203" y="98"/>
                  </a:cubicBezTo>
                  <a:close/>
                  <a:moveTo>
                    <a:pt x="354" y="210"/>
                  </a:moveTo>
                  <a:cubicBezTo>
                    <a:pt x="353" y="198"/>
                    <a:pt x="347" y="187"/>
                    <a:pt x="337" y="180"/>
                  </a:cubicBezTo>
                  <a:cubicBezTo>
                    <a:pt x="337" y="180"/>
                    <a:pt x="337" y="180"/>
                    <a:pt x="337" y="180"/>
                  </a:cubicBezTo>
                  <a:cubicBezTo>
                    <a:pt x="327" y="173"/>
                    <a:pt x="315" y="170"/>
                    <a:pt x="304" y="172"/>
                  </a:cubicBezTo>
                  <a:cubicBezTo>
                    <a:pt x="292" y="174"/>
                    <a:pt x="282" y="180"/>
                    <a:pt x="274" y="190"/>
                  </a:cubicBezTo>
                  <a:cubicBezTo>
                    <a:pt x="212" y="273"/>
                    <a:pt x="212" y="273"/>
                    <a:pt x="212" y="273"/>
                  </a:cubicBezTo>
                  <a:cubicBezTo>
                    <a:pt x="205" y="283"/>
                    <a:pt x="203" y="295"/>
                    <a:pt x="204" y="307"/>
                  </a:cubicBezTo>
                  <a:cubicBezTo>
                    <a:pt x="206" y="318"/>
                    <a:pt x="212" y="329"/>
                    <a:pt x="222" y="336"/>
                  </a:cubicBezTo>
                  <a:cubicBezTo>
                    <a:pt x="232" y="343"/>
                    <a:pt x="244" y="346"/>
                    <a:pt x="255" y="344"/>
                  </a:cubicBezTo>
                  <a:cubicBezTo>
                    <a:pt x="267" y="343"/>
                    <a:pt x="277" y="337"/>
                    <a:pt x="284" y="327"/>
                  </a:cubicBezTo>
                  <a:cubicBezTo>
                    <a:pt x="346" y="243"/>
                    <a:pt x="346" y="243"/>
                    <a:pt x="346" y="243"/>
                  </a:cubicBezTo>
                  <a:cubicBezTo>
                    <a:pt x="354" y="233"/>
                    <a:pt x="356" y="221"/>
                    <a:pt x="354" y="210"/>
                  </a:cubicBezTo>
                  <a:close/>
                  <a:moveTo>
                    <a:pt x="473" y="320"/>
                  </a:moveTo>
                  <a:cubicBezTo>
                    <a:pt x="471" y="311"/>
                    <a:pt x="467" y="303"/>
                    <a:pt x="459" y="297"/>
                  </a:cubicBezTo>
                  <a:cubicBezTo>
                    <a:pt x="459" y="297"/>
                    <a:pt x="459" y="297"/>
                    <a:pt x="459" y="297"/>
                  </a:cubicBezTo>
                  <a:cubicBezTo>
                    <a:pt x="451" y="292"/>
                    <a:pt x="442" y="290"/>
                    <a:pt x="433" y="291"/>
                  </a:cubicBezTo>
                  <a:cubicBezTo>
                    <a:pt x="424" y="292"/>
                    <a:pt x="416" y="297"/>
                    <a:pt x="411" y="305"/>
                  </a:cubicBezTo>
                  <a:cubicBezTo>
                    <a:pt x="410" y="306"/>
                    <a:pt x="410" y="306"/>
                    <a:pt x="410" y="306"/>
                  </a:cubicBezTo>
                  <a:cubicBezTo>
                    <a:pt x="357" y="378"/>
                    <a:pt x="357" y="378"/>
                    <a:pt x="357" y="378"/>
                  </a:cubicBezTo>
                  <a:cubicBezTo>
                    <a:pt x="357" y="378"/>
                    <a:pt x="357" y="378"/>
                    <a:pt x="357" y="378"/>
                  </a:cubicBezTo>
                  <a:cubicBezTo>
                    <a:pt x="351" y="385"/>
                    <a:pt x="349" y="395"/>
                    <a:pt x="351" y="403"/>
                  </a:cubicBezTo>
                  <a:cubicBezTo>
                    <a:pt x="352" y="412"/>
                    <a:pt x="357" y="421"/>
                    <a:pt x="364" y="426"/>
                  </a:cubicBezTo>
                  <a:cubicBezTo>
                    <a:pt x="372" y="432"/>
                    <a:pt x="381" y="434"/>
                    <a:pt x="390" y="432"/>
                  </a:cubicBezTo>
                  <a:cubicBezTo>
                    <a:pt x="399" y="431"/>
                    <a:pt x="407" y="426"/>
                    <a:pt x="413" y="419"/>
                  </a:cubicBezTo>
                  <a:cubicBezTo>
                    <a:pt x="467" y="346"/>
                    <a:pt x="467" y="346"/>
                    <a:pt x="467" y="346"/>
                  </a:cubicBezTo>
                  <a:cubicBezTo>
                    <a:pt x="472" y="338"/>
                    <a:pt x="474" y="329"/>
                    <a:pt x="473"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grpSp>
        <p:nvGrpSpPr>
          <p:cNvPr id="135" name="Group 23">
            <a:extLst>
              <a:ext uri="{FF2B5EF4-FFF2-40B4-BE49-F238E27FC236}">
                <a16:creationId xmlns:a16="http://schemas.microsoft.com/office/drawing/2014/main" id="{3DBC67F1-DC13-6AD0-6C45-D5E400A59ABB}"/>
              </a:ext>
            </a:extLst>
          </p:cNvPr>
          <p:cNvGrpSpPr>
            <a:grpSpLocks noChangeAspect="1"/>
          </p:cNvGrpSpPr>
          <p:nvPr/>
        </p:nvGrpSpPr>
        <p:grpSpPr bwMode="auto">
          <a:xfrm>
            <a:off x="2322332" y="5182920"/>
            <a:ext cx="350839" cy="374783"/>
            <a:chOff x="2200" y="407"/>
            <a:chExt cx="3282" cy="3506"/>
          </a:xfrm>
          <a:solidFill>
            <a:schemeClr val="bg1"/>
          </a:solidFill>
        </p:grpSpPr>
        <p:sp>
          <p:nvSpPr>
            <p:cNvPr id="136" name="Freeform 24">
              <a:extLst>
                <a:ext uri="{FF2B5EF4-FFF2-40B4-BE49-F238E27FC236}">
                  <a16:creationId xmlns:a16="http://schemas.microsoft.com/office/drawing/2014/main" id="{58C34AC8-B2A9-F160-91F7-6814E46A550C}"/>
                </a:ext>
              </a:extLst>
            </p:cNvPr>
            <p:cNvSpPr>
              <a:spLocks noEditPoints="1"/>
            </p:cNvSpPr>
            <p:nvPr/>
          </p:nvSpPr>
          <p:spPr bwMode="auto">
            <a:xfrm>
              <a:off x="3563" y="1882"/>
              <a:ext cx="554" cy="556"/>
            </a:xfrm>
            <a:custGeom>
              <a:avLst/>
              <a:gdLst>
                <a:gd name="T0" fmla="*/ 117 w 233"/>
                <a:gd name="T1" fmla="*/ 0 h 234"/>
                <a:gd name="T2" fmla="*/ 0 w 233"/>
                <a:gd name="T3" fmla="*/ 117 h 234"/>
                <a:gd name="T4" fmla="*/ 117 w 233"/>
                <a:gd name="T5" fmla="*/ 234 h 234"/>
                <a:gd name="T6" fmla="*/ 233 w 233"/>
                <a:gd name="T7" fmla="*/ 117 h 234"/>
                <a:gd name="T8" fmla="*/ 117 w 233"/>
                <a:gd name="T9" fmla="*/ 0 h 234"/>
                <a:gd name="T10" fmla="*/ 117 w 233"/>
                <a:gd name="T11" fmla="*/ 178 h 234"/>
                <a:gd name="T12" fmla="*/ 56 w 233"/>
                <a:gd name="T13" fmla="*/ 117 h 234"/>
                <a:gd name="T14" fmla="*/ 117 w 233"/>
                <a:gd name="T15" fmla="*/ 56 h 234"/>
                <a:gd name="T16" fmla="*/ 177 w 233"/>
                <a:gd name="T17" fmla="*/ 117 h 234"/>
                <a:gd name="T18" fmla="*/ 117 w 233"/>
                <a:gd name="T19"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4">
                  <a:moveTo>
                    <a:pt x="117" y="0"/>
                  </a:moveTo>
                  <a:cubicBezTo>
                    <a:pt x="52" y="0"/>
                    <a:pt x="0" y="53"/>
                    <a:pt x="0" y="117"/>
                  </a:cubicBezTo>
                  <a:cubicBezTo>
                    <a:pt x="0" y="181"/>
                    <a:pt x="52" y="234"/>
                    <a:pt x="117" y="234"/>
                  </a:cubicBezTo>
                  <a:cubicBezTo>
                    <a:pt x="181" y="234"/>
                    <a:pt x="233" y="181"/>
                    <a:pt x="233" y="117"/>
                  </a:cubicBezTo>
                  <a:cubicBezTo>
                    <a:pt x="233" y="53"/>
                    <a:pt x="181" y="0"/>
                    <a:pt x="117" y="0"/>
                  </a:cubicBezTo>
                  <a:close/>
                  <a:moveTo>
                    <a:pt x="117" y="178"/>
                  </a:moveTo>
                  <a:cubicBezTo>
                    <a:pt x="83" y="178"/>
                    <a:pt x="56" y="150"/>
                    <a:pt x="56" y="117"/>
                  </a:cubicBezTo>
                  <a:cubicBezTo>
                    <a:pt x="56" y="84"/>
                    <a:pt x="83" y="56"/>
                    <a:pt x="117" y="56"/>
                  </a:cubicBezTo>
                  <a:cubicBezTo>
                    <a:pt x="150" y="56"/>
                    <a:pt x="177" y="84"/>
                    <a:pt x="177" y="117"/>
                  </a:cubicBezTo>
                  <a:cubicBezTo>
                    <a:pt x="177" y="150"/>
                    <a:pt x="150" y="178"/>
                    <a:pt x="117"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7" name="Freeform 25">
              <a:extLst>
                <a:ext uri="{FF2B5EF4-FFF2-40B4-BE49-F238E27FC236}">
                  <a16:creationId xmlns:a16="http://schemas.microsoft.com/office/drawing/2014/main" id="{9A8E4BF3-270E-A160-B953-951A9520DA63}"/>
                </a:ext>
              </a:extLst>
            </p:cNvPr>
            <p:cNvSpPr>
              <a:spLocks noEditPoints="1"/>
            </p:cNvSpPr>
            <p:nvPr/>
          </p:nvSpPr>
          <p:spPr bwMode="auto">
            <a:xfrm>
              <a:off x="2200" y="407"/>
              <a:ext cx="3282" cy="3506"/>
            </a:xfrm>
            <a:custGeom>
              <a:avLst/>
              <a:gdLst>
                <a:gd name="T0" fmla="*/ 1179 w 1382"/>
                <a:gd name="T1" fmla="*/ 738 h 1476"/>
                <a:gd name="T2" fmla="*/ 1134 w 1382"/>
                <a:gd name="T3" fmla="*/ 289 h 1476"/>
                <a:gd name="T4" fmla="*/ 691 w 1382"/>
                <a:gd name="T5" fmla="*/ 0 h 1476"/>
                <a:gd name="T6" fmla="*/ 248 w 1382"/>
                <a:gd name="T7" fmla="*/ 289 h 1476"/>
                <a:gd name="T8" fmla="*/ 203 w 1382"/>
                <a:gd name="T9" fmla="*/ 738 h 1476"/>
                <a:gd name="T10" fmla="*/ 248 w 1382"/>
                <a:gd name="T11" fmla="*/ 1187 h 1476"/>
                <a:gd name="T12" fmla="*/ 691 w 1382"/>
                <a:gd name="T13" fmla="*/ 1476 h 1476"/>
                <a:gd name="T14" fmla="*/ 1134 w 1382"/>
                <a:gd name="T15" fmla="*/ 1187 h 1476"/>
                <a:gd name="T16" fmla="*/ 1331 w 1382"/>
                <a:gd name="T17" fmla="*/ 1104 h 1476"/>
                <a:gd name="T18" fmla="*/ 1134 w 1382"/>
                <a:gd name="T19" fmla="*/ 345 h 1476"/>
                <a:gd name="T20" fmla="*/ 1138 w 1382"/>
                <a:gd name="T21" fmla="*/ 699 h 1476"/>
                <a:gd name="T22" fmla="*/ 947 w 1382"/>
                <a:gd name="T23" fmla="*/ 373 h 1476"/>
                <a:gd name="T24" fmla="*/ 809 w 1382"/>
                <a:gd name="T25" fmla="*/ 945 h 1476"/>
                <a:gd name="T26" fmla="*/ 573 w 1382"/>
                <a:gd name="T27" fmla="*/ 945 h 1476"/>
                <a:gd name="T28" fmla="*/ 453 w 1382"/>
                <a:gd name="T29" fmla="*/ 738 h 1476"/>
                <a:gd name="T30" fmla="*/ 573 w 1382"/>
                <a:gd name="T31" fmla="*/ 531 h 1476"/>
                <a:gd name="T32" fmla="*/ 809 w 1382"/>
                <a:gd name="T33" fmla="*/ 531 h 1476"/>
                <a:gd name="T34" fmla="*/ 929 w 1382"/>
                <a:gd name="T35" fmla="*/ 738 h 1476"/>
                <a:gd name="T36" fmla="*/ 809 w 1382"/>
                <a:gd name="T37" fmla="*/ 945 h 1476"/>
                <a:gd name="T38" fmla="*/ 892 w 1382"/>
                <a:gd name="T39" fmla="*/ 1087 h 1476"/>
                <a:gd name="T40" fmla="*/ 837 w 1382"/>
                <a:gd name="T41" fmla="*/ 993 h 1476"/>
                <a:gd name="T42" fmla="*/ 625 w 1382"/>
                <a:gd name="T43" fmla="*/ 1037 h 1476"/>
                <a:gd name="T44" fmla="*/ 465 w 1382"/>
                <a:gd name="T45" fmla="*/ 945 h 1476"/>
                <a:gd name="T46" fmla="*/ 625 w 1382"/>
                <a:gd name="T47" fmla="*/ 1037 h 1476"/>
                <a:gd name="T48" fmla="*/ 286 w 1382"/>
                <a:gd name="T49" fmla="*/ 738 h 1476"/>
                <a:gd name="T50" fmla="*/ 397 w 1382"/>
                <a:gd name="T51" fmla="*/ 738 h 1476"/>
                <a:gd name="T52" fmla="*/ 465 w 1382"/>
                <a:gd name="T53" fmla="*/ 531 h 1476"/>
                <a:gd name="T54" fmla="*/ 625 w 1382"/>
                <a:gd name="T55" fmla="*/ 439 h 1476"/>
                <a:gd name="T56" fmla="*/ 465 w 1382"/>
                <a:gd name="T57" fmla="*/ 531 h 1476"/>
                <a:gd name="T58" fmla="*/ 892 w 1382"/>
                <a:gd name="T59" fmla="*/ 389 h 1476"/>
                <a:gd name="T60" fmla="*/ 837 w 1382"/>
                <a:gd name="T61" fmla="*/ 483 h 1476"/>
                <a:gd name="T62" fmla="*/ 982 w 1382"/>
                <a:gd name="T63" fmla="*/ 644 h 1476"/>
                <a:gd name="T64" fmla="*/ 983 w 1382"/>
                <a:gd name="T65" fmla="*/ 831 h 1476"/>
                <a:gd name="T66" fmla="*/ 982 w 1382"/>
                <a:gd name="T67" fmla="*/ 644 h 1476"/>
                <a:gd name="T68" fmla="*/ 879 w 1382"/>
                <a:gd name="T69" fmla="*/ 334 h 1476"/>
                <a:gd name="T70" fmla="*/ 502 w 1382"/>
                <a:gd name="T71" fmla="*/ 334 h 1476"/>
                <a:gd name="T72" fmla="*/ 99 w 1382"/>
                <a:gd name="T73" fmla="*/ 400 h 1476"/>
                <a:gd name="T74" fmla="*/ 434 w 1382"/>
                <a:gd name="T75" fmla="*/ 373 h 1476"/>
                <a:gd name="T76" fmla="*/ 244 w 1382"/>
                <a:gd name="T77" fmla="*/ 699 h 1476"/>
                <a:gd name="T78" fmla="*/ 248 w 1382"/>
                <a:gd name="T79" fmla="*/ 1131 h 1476"/>
                <a:gd name="T80" fmla="*/ 244 w 1382"/>
                <a:gd name="T81" fmla="*/ 777 h 1476"/>
                <a:gd name="T82" fmla="*/ 434 w 1382"/>
                <a:gd name="T83" fmla="*/ 1103 h 1476"/>
                <a:gd name="T84" fmla="*/ 691 w 1382"/>
                <a:gd name="T85" fmla="*/ 1420 h 1476"/>
                <a:gd name="T86" fmla="*/ 691 w 1382"/>
                <a:gd name="T87" fmla="*/ 1068 h 1476"/>
                <a:gd name="T88" fmla="*/ 691 w 1382"/>
                <a:gd name="T89" fmla="*/ 1420 h 1476"/>
                <a:gd name="T90" fmla="*/ 1134 w 1382"/>
                <a:gd name="T91" fmla="*/ 1131 h 1476"/>
                <a:gd name="T92" fmla="*/ 947 w 1382"/>
                <a:gd name="T93" fmla="*/ 1103 h 1476"/>
                <a:gd name="T94" fmla="*/ 1138 w 1382"/>
                <a:gd name="T95" fmla="*/ 777 h 1476"/>
                <a:gd name="T96" fmla="*/ 1283 w 1382"/>
                <a:gd name="T97" fmla="*/ 107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2" h="1476">
                  <a:moveTo>
                    <a:pt x="1241" y="806"/>
                  </a:moveTo>
                  <a:cubicBezTo>
                    <a:pt x="1223" y="783"/>
                    <a:pt x="1201" y="760"/>
                    <a:pt x="1179" y="738"/>
                  </a:cubicBezTo>
                  <a:cubicBezTo>
                    <a:pt x="1318" y="597"/>
                    <a:pt x="1382" y="460"/>
                    <a:pt x="1331" y="372"/>
                  </a:cubicBezTo>
                  <a:cubicBezTo>
                    <a:pt x="1309" y="334"/>
                    <a:pt x="1258" y="289"/>
                    <a:pt x="1134" y="289"/>
                  </a:cubicBezTo>
                  <a:cubicBezTo>
                    <a:pt x="1075" y="289"/>
                    <a:pt x="1007" y="299"/>
                    <a:pt x="934" y="318"/>
                  </a:cubicBezTo>
                  <a:cubicBezTo>
                    <a:pt x="882" y="125"/>
                    <a:pt x="793" y="0"/>
                    <a:pt x="691" y="0"/>
                  </a:cubicBezTo>
                  <a:cubicBezTo>
                    <a:pt x="588" y="0"/>
                    <a:pt x="500" y="125"/>
                    <a:pt x="447" y="318"/>
                  </a:cubicBezTo>
                  <a:cubicBezTo>
                    <a:pt x="374" y="299"/>
                    <a:pt x="306" y="289"/>
                    <a:pt x="248" y="289"/>
                  </a:cubicBezTo>
                  <a:cubicBezTo>
                    <a:pt x="124" y="289"/>
                    <a:pt x="72" y="334"/>
                    <a:pt x="50" y="372"/>
                  </a:cubicBezTo>
                  <a:cubicBezTo>
                    <a:pt x="0" y="460"/>
                    <a:pt x="63" y="598"/>
                    <a:pt x="203" y="738"/>
                  </a:cubicBezTo>
                  <a:cubicBezTo>
                    <a:pt x="63" y="878"/>
                    <a:pt x="0" y="1016"/>
                    <a:pt x="50" y="1104"/>
                  </a:cubicBezTo>
                  <a:cubicBezTo>
                    <a:pt x="72" y="1142"/>
                    <a:pt x="124" y="1187"/>
                    <a:pt x="248" y="1187"/>
                  </a:cubicBezTo>
                  <a:cubicBezTo>
                    <a:pt x="306" y="1187"/>
                    <a:pt x="374" y="1177"/>
                    <a:pt x="447" y="1158"/>
                  </a:cubicBezTo>
                  <a:cubicBezTo>
                    <a:pt x="500" y="1351"/>
                    <a:pt x="588" y="1476"/>
                    <a:pt x="691" y="1476"/>
                  </a:cubicBezTo>
                  <a:cubicBezTo>
                    <a:pt x="793" y="1476"/>
                    <a:pt x="882" y="1351"/>
                    <a:pt x="934" y="1158"/>
                  </a:cubicBezTo>
                  <a:cubicBezTo>
                    <a:pt x="1007" y="1177"/>
                    <a:pt x="1075" y="1187"/>
                    <a:pt x="1134" y="1187"/>
                  </a:cubicBezTo>
                  <a:cubicBezTo>
                    <a:pt x="1134" y="1187"/>
                    <a:pt x="1134" y="1187"/>
                    <a:pt x="1134" y="1187"/>
                  </a:cubicBezTo>
                  <a:cubicBezTo>
                    <a:pt x="1258" y="1187"/>
                    <a:pt x="1309" y="1142"/>
                    <a:pt x="1331" y="1104"/>
                  </a:cubicBezTo>
                  <a:cubicBezTo>
                    <a:pt x="1373" y="1031"/>
                    <a:pt x="1341" y="925"/>
                    <a:pt x="1241" y="806"/>
                  </a:cubicBezTo>
                  <a:close/>
                  <a:moveTo>
                    <a:pt x="1134" y="345"/>
                  </a:moveTo>
                  <a:cubicBezTo>
                    <a:pt x="1187" y="345"/>
                    <a:pt x="1257" y="354"/>
                    <a:pt x="1283" y="400"/>
                  </a:cubicBezTo>
                  <a:cubicBezTo>
                    <a:pt x="1322" y="469"/>
                    <a:pt x="1254" y="583"/>
                    <a:pt x="1138" y="699"/>
                  </a:cubicBezTo>
                  <a:cubicBezTo>
                    <a:pt x="1090" y="655"/>
                    <a:pt x="1036" y="613"/>
                    <a:pt x="978" y="572"/>
                  </a:cubicBezTo>
                  <a:cubicBezTo>
                    <a:pt x="971" y="501"/>
                    <a:pt x="961" y="434"/>
                    <a:pt x="947" y="373"/>
                  </a:cubicBezTo>
                  <a:cubicBezTo>
                    <a:pt x="1016" y="354"/>
                    <a:pt x="1079" y="345"/>
                    <a:pt x="1134" y="345"/>
                  </a:cubicBezTo>
                  <a:close/>
                  <a:moveTo>
                    <a:pt x="809" y="945"/>
                  </a:moveTo>
                  <a:cubicBezTo>
                    <a:pt x="770" y="967"/>
                    <a:pt x="730" y="988"/>
                    <a:pt x="691" y="1007"/>
                  </a:cubicBezTo>
                  <a:cubicBezTo>
                    <a:pt x="651" y="988"/>
                    <a:pt x="612" y="967"/>
                    <a:pt x="573" y="945"/>
                  </a:cubicBezTo>
                  <a:cubicBezTo>
                    <a:pt x="534" y="923"/>
                    <a:pt x="495" y="898"/>
                    <a:pt x="458" y="873"/>
                  </a:cubicBezTo>
                  <a:cubicBezTo>
                    <a:pt x="455" y="828"/>
                    <a:pt x="453" y="783"/>
                    <a:pt x="453" y="738"/>
                  </a:cubicBezTo>
                  <a:cubicBezTo>
                    <a:pt x="453" y="693"/>
                    <a:pt x="455" y="648"/>
                    <a:pt x="458" y="603"/>
                  </a:cubicBezTo>
                  <a:cubicBezTo>
                    <a:pt x="495" y="578"/>
                    <a:pt x="534" y="553"/>
                    <a:pt x="573" y="531"/>
                  </a:cubicBezTo>
                  <a:cubicBezTo>
                    <a:pt x="612" y="509"/>
                    <a:pt x="651" y="488"/>
                    <a:pt x="691" y="469"/>
                  </a:cubicBezTo>
                  <a:cubicBezTo>
                    <a:pt x="730" y="488"/>
                    <a:pt x="769" y="509"/>
                    <a:pt x="809" y="531"/>
                  </a:cubicBezTo>
                  <a:cubicBezTo>
                    <a:pt x="849" y="554"/>
                    <a:pt x="887" y="578"/>
                    <a:pt x="923" y="602"/>
                  </a:cubicBezTo>
                  <a:cubicBezTo>
                    <a:pt x="927" y="648"/>
                    <a:pt x="929" y="693"/>
                    <a:pt x="929" y="738"/>
                  </a:cubicBezTo>
                  <a:cubicBezTo>
                    <a:pt x="929" y="783"/>
                    <a:pt x="927" y="828"/>
                    <a:pt x="923" y="873"/>
                  </a:cubicBezTo>
                  <a:cubicBezTo>
                    <a:pt x="886" y="898"/>
                    <a:pt x="848" y="923"/>
                    <a:pt x="809" y="945"/>
                  </a:cubicBezTo>
                  <a:close/>
                  <a:moveTo>
                    <a:pt x="916" y="945"/>
                  </a:moveTo>
                  <a:cubicBezTo>
                    <a:pt x="910" y="994"/>
                    <a:pt x="902" y="1042"/>
                    <a:pt x="892" y="1087"/>
                  </a:cubicBezTo>
                  <a:cubicBezTo>
                    <a:pt x="848" y="1073"/>
                    <a:pt x="803" y="1057"/>
                    <a:pt x="757" y="1037"/>
                  </a:cubicBezTo>
                  <a:cubicBezTo>
                    <a:pt x="783" y="1023"/>
                    <a:pt x="810" y="1009"/>
                    <a:pt x="837" y="993"/>
                  </a:cubicBezTo>
                  <a:cubicBezTo>
                    <a:pt x="864" y="978"/>
                    <a:pt x="890" y="962"/>
                    <a:pt x="916" y="945"/>
                  </a:cubicBezTo>
                  <a:close/>
                  <a:moveTo>
                    <a:pt x="625" y="1037"/>
                  </a:moveTo>
                  <a:cubicBezTo>
                    <a:pt x="579" y="1056"/>
                    <a:pt x="533" y="1073"/>
                    <a:pt x="489" y="1087"/>
                  </a:cubicBezTo>
                  <a:cubicBezTo>
                    <a:pt x="479" y="1042"/>
                    <a:pt x="471" y="994"/>
                    <a:pt x="465" y="945"/>
                  </a:cubicBezTo>
                  <a:cubicBezTo>
                    <a:pt x="491" y="962"/>
                    <a:pt x="517" y="978"/>
                    <a:pt x="545" y="993"/>
                  </a:cubicBezTo>
                  <a:cubicBezTo>
                    <a:pt x="571" y="1009"/>
                    <a:pt x="598" y="1023"/>
                    <a:pt x="625" y="1037"/>
                  </a:cubicBezTo>
                  <a:close/>
                  <a:moveTo>
                    <a:pt x="399" y="831"/>
                  </a:moveTo>
                  <a:cubicBezTo>
                    <a:pt x="359" y="801"/>
                    <a:pt x="321" y="770"/>
                    <a:pt x="286" y="738"/>
                  </a:cubicBezTo>
                  <a:cubicBezTo>
                    <a:pt x="321" y="706"/>
                    <a:pt x="359" y="675"/>
                    <a:pt x="399" y="645"/>
                  </a:cubicBezTo>
                  <a:cubicBezTo>
                    <a:pt x="397" y="676"/>
                    <a:pt x="397" y="707"/>
                    <a:pt x="397" y="738"/>
                  </a:cubicBezTo>
                  <a:cubicBezTo>
                    <a:pt x="397" y="770"/>
                    <a:pt x="397" y="800"/>
                    <a:pt x="399" y="831"/>
                  </a:cubicBezTo>
                  <a:close/>
                  <a:moveTo>
                    <a:pt x="465" y="531"/>
                  </a:moveTo>
                  <a:cubicBezTo>
                    <a:pt x="471" y="482"/>
                    <a:pt x="479" y="434"/>
                    <a:pt x="489" y="389"/>
                  </a:cubicBezTo>
                  <a:cubicBezTo>
                    <a:pt x="533" y="403"/>
                    <a:pt x="579" y="420"/>
                    <a:pt x="625" y="439"/>
                  </a:cubicBezTo>
                  <a:cubicBezTo>
                    <a:pt x="598" y="453"/>
                    <a:pt x="571" y="467"/>
                    <a:pt x="545" y="483"/>
                  </a:cubicBezTo>
                  <a:cubicBezTo>
                    <a:pt x="517" y="498"/>
                    <a:pt x="491" y="514"/>
                    <a:pt x="465" y="531"/>
                  </a:cubicBezTo>
                  <a:close/>
                  <a:moveTo>
                    <a:pt x="757" y="439"/>
                  </a:moveTo>
                  <a:cubicBezTo>
                    <a:pt x="803" y="420"/>
                    <a:pt x="848" y="403"/>
                    <a:pt x="892" y="389"/>
                  </a:cubicBezTo>
                  <a:cubicBezTo>
                    <a:pt x="902" y="434"/>
                    <a:pt x="910" y="482"/>
                    <a:pt x="916" y="531"/>
                  </a:cubicBezTo>
                  <a:cubicBezTo>
                    <a:pt x="890" y="514"/>
                    <a:pt x="864" y="498"/>
                    <a:pt x="837" y="483"/>
                  </a:cubicBezTo>
                  <a:cubicBezTo>
                    <a:pt x="810" y="467"/>
                    <a:pt x="783" y="453"/>
                    <a:pt x="757" y="439"/>
                  </a:cubicBezTo>
                  <a:close/>
                  <a:moveTo>
                    <a:pt x="982" y="644"/>
                  </a:moveTo>
                  <a:cubicBezTo>
                    <a:pt x="1024" y="674"/>
                    <a:pt x="1062" y="706"/>
                    <a:pt x="1097" y="737"/>
                  </a:cubicBezTo>
                  <a:cubicBezTo>
                    <a:pt x="1062" y="769"/>
                    <a:pt x="1023" y="800"/>
                    <a:pt x="983" y="831"/>
                  </a:cubicBezTo>
                  <a:cubicBezTo>
                    <a:pt x="984" y="800"/>
                    <a:pt x="985" y="770"/>
                    <a:pt x="985" y="738"/>
                  </a:cubicBezTo>
                  <a:cubicBezTo>
                    <a:pt x="985" y="706"/>
                    <a:pt x="984" y="675"/>
                    <a:pt x="982" y="644"/>
                  </a:cubicBezTo>
                  <a:close/>
                  <a:moveTo>
                    <a:pt x="691" y="56"/>
                  </a:moveTo>
                  <a:cubicBezTo>
                    <a:pt x="771" y="56"/>
                    <a:pt x="837" y="174"/>
                    <a:pt x="879" y="334"/>
                  </a:cubicBezTo>
                  <a:cubicBezTo>
                    <a:pt x="818" y="353"/>
                    <a:pt x="755" y="378"/>
                    <a:pt x="691" y="408"/>
                  </a:cubicBezTo>
                  <a:cubicBezTo>
                    <a:pt x="626" y="378"/>
                    <a:pt x="563" y="353"/>
                    <a:pt x="502" y="334"/>
                  </a:cubicBezTo>
                  <a:cubicBezTo>
                    <a:pt x="544" y="174"/>
                    <a:pt x="611" y="56"/>
                    <a:pt x="691" y="56"/>
                  </a:cubicBezTo>
                  <a:close/>
                  <a:moveTo>
                    <a:pt x="99" y="400"/>
                  </a:moveTo>
                  <a:cubicBezTo>
                    <a:pt x="125" y="354"/>
                    <a:pt x="194" y="345"/>
                    <a:pt x="248" y="345"/>
                  </a:cubicBezTo>
                  <a:cubicBezTo>
                    <a:pt x="302" y="345"/>
                    <a:pt x="366" y="355"/>
                    <a:pt x="434" y="373"/>
                  </a:cubicBezTo>
                  <a:cubicBezTo>
                    <a:pt x="420" y="434"/>
                    <a:pt x="410" y="501"/>
                    <a:pt x="404" y="572"/>
                  </a:cubicBezTo>
                  <a:cubicBezTo>
                    <a:pt x="344" y="613"/>
                    <a:pt x="291" y="656"/>
                    <a:pt x="244" y="699"/>
                  </a:cubicBezTo>
                  <a:cubicBezTo>
                    <a:pt x="127" y="583"/>
                    <a:pt x="59" y="469"/>
                    <a:pt x="99" y="400"/>
                  </a:cubicBezTo>
                  <a:close/>
                  <a:moveTo>
                    <a:pt x="248" y="1131"/>
                  </a:moveTo>
                  <a:cubicBezTo>
                    <a:pt x="194" y="1131"/>
                    <a:pt x="125" y="1122"/>
                    <a:pt x="99" y="1076"/>
                  </a:cubicBezTo>
                  <a:cubicBezTo>
                    <a:pt x="59" y="1007"/>
                    <a:pt x="127" y="893"/>
                    <a:pt x="244" y="777"/>
                  </a:cubicBezTo>
                  <a:cubicBezTo>
                    <a:pt x="291" y="820"/>
                    <a:pt x="344" y="863"/>
                    <a:pt x="404" y="904"/>
                  </a:cubicBezTo>
                  <a:cubicBezTo>
                    <a:pt x="410" y="975"/>
                    <a:pt x="420" y="1042"/>
                    <a:pt x="434" y="1103"/>
                  </a:cubicBezTo>
                  <a:cubicBezTo>
                    <a:pt x="366" y="1122"/>
                    <a:pt x="302" y="1131"/>
                    <a:pt x="248" y="1131"/>
                  </a:cubicBezTo>
                  <a:close/>
                  <a:moveTo>
                    <a:pt x="691" y="1420"/>
                  </a:moveTo>
                  <a:cubicBezTo>
                    <a:pt x="611" y="1420"/>
                    <a:pt x="544" y="1302"/>
                    <a:pt x="502" y="1142"/>
                  </a:cubicBezTo>
                  <a:cubicBezTo>
                    <a:pt x="563" y="1123"/>
                    <a:pt x="626" y="1098"/>
                    <a:pt x="691" y="1068"/>
                  </a:cubicBezTo>
                  <a:cubicBezTo>
                    <a:pt x="755" y="1098"/>
                    <a:pt x="818" y="1123"/>
                    <a:pt x="879" y="1142"/>
                  </a:cubicBezTo>
                  <a:cubicBezTo>
                    <a:pt x="837" y="1302"/>
                    <a:pt x="771" y="1420"/>
                    <a:pt x="691" y="1420"/>
                  </a:cubicBezTo>
                  <a:close/>
                  <a:moveTo>
                    <a:pt x="1283" y="1076"/>
                  </a:moveTo>
                  <a:cubicBezTo>
                    <a:pt x="1257" y="1122"/>
                    <a:pt x="1187" y="1131"/>
                    <a:pt x="1134" y="1131"/>
                  </a:cubicBezTo>
                  <a:cubicBezTo>
                    <a:pt x="1134" y="1131"/>
                    <a:pt x="1134" y="1131"/>
                    <a:pt x="1134" y="1131"/>
                  </a:cubicBezTo>
                  <a:cubicBezTo>
                    <a:pt x="1079" y="1131"/>
                    <a:pt x="1016" y="1122"/>
                    <a:pt x="947" y="1103"/>
                  </a:cubicBezTo>
                  <a:cubicBezTo>
                    <a:pt x="961" y="1042"/>
                    <a:pt x="971" y="975"/>
                    <a:pt x="978" y="904"/>
                  </a:cubicBezTo>
                  <a:cubicBezTo>
                    <a:pt x="1037" y="863"/>
                    <a:pt x="1091" y="820"/>
                    <a:pt x="1138" y="777"/>
                  </a:cubicBezTo>
                  <a:cubicBezTo>
                    <a:pt x="1160" y="798"/>
                    <a:pt x="1180" y="820"/>
                    <a:pt x="1198" y="841"/>
                  </a:cubicBezTo>
                  <a:cubicBezTo>
                    <a:pt x="1280" y="941"/>
                    <a:pt x="1311" y="1026"/>
                    <a:pt x="1283" y="10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9809381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78C46A45-AC90-2803-29F6-F748F073CBF9}"/>
              </a:ext>
            </a:extLst>
          </p:cNvPr>
          <p:cNvGraphicFramePr>
            <a:graphicFrameLocks noGrp="1"/>
          </p:cNvGraphicFramePr>
          <p:nvPr>
            <p:extLst>
              <p:ext uri="{D42A27DB-BD31-4B8C-83A1-F6EECF244321}">
                <p14:modId xmlns:p14="http://schemas.microsoft.com/office/powerpoint/2010/main" val="4207242903"/>
              </p:ext>
            </p:extLst>
          </p:nvPr>
        </p:nvGraphicFramePr>
        <p:xfrm>
          <a:off x="259774" y="594974"/>
          <a:ext cx="11617035" cy="6040120"/>
        </p:xfrm>
        <a:graphic>
          <a:graphicData uri="http://schemas.openxmlformats.org/drawingml/2006/table">
            <a:tbl>
              <a:tblPr firstRow="1" bandRow="1">
                <a:tableStyleId>{5C22544A-7EE6-4342-B048-85BDC9FD1C3A}</a:tableStyleId>
              </a:tblPr>
              <a:tblGrid>
                <a:gridCol w="3872345">
                  <a:extLst>
                    <a:ext uri="{9D8B030D-6E8A-4147-A177-3AD203B41FA5}">
                      <a16:colId xmlns:a16="http://schemas.microsoft.com/office/drawing/2014/main" val="1451004586"/>
                    </a:ext>
                  </a:extLst>
                </a:gridCol>
                <a:gridCol w="3872345">
                  <a:extLst>
                    <a:ext uri="{9D8B030D-6E8A-4147-A177-3AD203B41FA5}">
                      <a16:colId xmlns:a16="http://schemas.microsoft.com/office/drawing/2014/main" val="2092679447"/>
                    </a:ext>
                  </a:extLst>
                </a:gridCol>
                <a:gridCol w="3872345">
                  <a:extLst>
                    <a:ext uri="{9D8B030D-6E8A-4147-A177-3AD203B41FA5}">
                      <a16:colId xmlns:a16="http://schemas.microsoft.com/office/drawing/2014/main" val="3049966100"/>
                    </a:ext>
                  </a:extLst>
                </a:gridCol>
              </a:tblGrid>
              <a:tr h="370840">
                <a:tc>
                  <a:txBody>
                    <a:bodyPr/>
                    <a:lstStyle/>
                    <a:p>
                      <a:r>
                        <a:rPr lang="pt-BR" dirty="0"/>
                        <a:t>Biomarcador</a:t>
                      </a:r>
                    </a:p>
                  </a:txBody>
                  <a:tcPr/>
                </a:tc>
                <a:tc>
                  <a:txBody>
                    <a:bodyPr/>
                    <a:lstStyle/>
                    <a:p>
                      <a:r>
                        <a:rPr lang="pt-BR" dirty="0"/>
                        <a:t>Droga</a:t>
                      </a:r>
                    </a:p>
                  </a:txBody>
                  <a:tcPr/>
                </a:tc>
                <a:tc>
                  <a:txBody>
                    <a:bodyPr/>
                    <a:lstStyle/>
                    <a:p>
                      <a:r>
                        <a:rPr lang="pt-BR" dirty="0"/>
                        <a:t>Critérios</a:t>
                      </a:r>
                    </a:p>
                  </a:txBody>
                  <a:tcPr/>
                </a:tc>
                <a:extLst>
                  <a:ext uri="{0D108BD9-81ED-4DB2-BD59-A6C34878D82A}">
                    <a16:rowId xmlns:a16="http://schemas.microsoft.com/office/drawing/2014/main" val="1470521597"/>
                  </a:ext>
                </a:extLst>
              </a:tr>
              <a:tr h="370840">
                <a:tc>
                  <a:txBody>
                    <a:bodyPr/>
                    <a:lstStyle/>
                    <a:p>
                      <a:r>
                        <a:rPr lang="pt-BR" b="1" dirty="0"/>
                        <a:t>HER2</a:t>
                      </a:r>
                    </a:p>
                  </a:txBody>
                  <a:tcPr/>
                </a:tc>
                <a:tc>
                  <a:txBody>
                    <a:bodyPr/>
                    <a:lstStyle/>
                    <a:p>
                      <a:r>
                        <a:rPr lang="pt-BR" dirty="0" err="1"/>
                        <a:t>Traztuzumab</a:t>
                      </a:r>
                      <a:r>
                        <a:rPr lang="pt-BR" dirty="0"/>
                        <a:t> </a:t>
                      </a:r>
                      <a:r>
                        <a:rPr lang="pt-BR" dirty="0" err="1"/>
                        <a:t>deruxtecan</a:t>
                      </a:r>
                      <a:endParaRPr lang="pt-BR" dirty="0"/>
                    </a:p>
                  </a:txBody>
                  <a:tcPr/>
                </a:tc>
                <a:tc>
                  <a:txBody>
                    <a:bodyPr/>
                    <a:lstStyle/>
                    <a:p>
                      <a:r>
                        <a:rPr lang="pt-BR" dirty="0"/>
                        <a:t>HER2 mutado</a:t>
                      </a:r>
                    </a:p>
                    <a:p>
                      <a:r>
                        <a:rPr lang="pt-BR" dirty="0"/>
                        <a:t>HER2 </a:t>
                      </a:r>
                      <a:r>
                        <a:rPr lang="pt-BR" dirty="0" err="1"/>
                        <a:t>hiperexpresso</a:t>
                      </a:r>
                      <a:r>
                        <a:rPr lang="pt-BR" dirty="0"/>
                        <a:t> (IHQ ≥2+ intensidade)</a:t>
                      </a:r>
                    </a:p>
                  </a:txBody>
                  <a:tcPr/>
                </a:tc>
                <a:extLst>
                  <a:ext uri="{0D108BD9-81ED-4DB2-BD59-A6C34878D82A}">
                    <a16:rowId xmlns:a16="http://schemas.microsoft.com/office/drawing/2014/main" val="1755334760"/>
                  </a:ext>
                </a:extLst>
              </a:tr>
              <a:tr h="370840">
                <a:tc>
                  <a:txBody>
                    <a:bodyPr/>
                    <a:lstStyle/>
                    <a:p>
                      <a:r>
                        <a:rPr lang="pt-BR" b="1" dirty="0"/>
                        <a:t>HER3</a:t>
                      </a:r>
                    </a:p>
                  </a:txBody>
                  <a:tcPr/>
                </a:tc>
                <a:tc>
                  <a:txBody>
                    <a:bodyPr/>
                    <a:lstStyle/>
                    <a:p>
                      <a:r>
                        <a:rPr lang="pt-BR" dirty="0" err="1"/>
                        <a:t>Patritumab</a:t>
                      </a:r>
                      <a:r>
                        <a:rPr lang="pt-BR" dirty="0"/>
                        <a:t> </a:t>
                      </a:r>
                      <a:r>
                        <a:rPr lang="pt-BR" dirty="0" err="1"/>
                        <a:t>deruxtecan</a:t>
                      </a:r>
                      <a:endParaRPr lang="pt-BR" dirty="0"/>
                    </a:p>
                  </a:txBody>
                  <a:tcPr/>
                </a:tc>
                <a:tc>
                  <a:txBody>
                    <a:bodyPr/>
                    <a:lstStyle/>
                    <a:p>
                      <a:r>
                        <a:rPr lang="pt-BR" dirty="0"/>
                        <a:t>Mutação para EGFR (falha em TKI)</a:t>
                      </a:r>
                    </a:p>
                    <a:p>
                      <a:r>
                        <a:rPr lang="pt-BR" dirty="0"/>
                        <a:t>2ªL com ou sem outro oncogene driver</a:t>
                      </a:r>
                    </a:p>
                  </a:txBody>
                  <a:tcPr/>
                </a:tc>
                <a:extLst>
                  <a:ext uri="{0D108BD9-81ED-4DB2-BD59-A6C34878D82A}">
                    <a16:rowId xmlns:a16="http://schemas.microsoft.com/office/drawing/2014/main" val="3008705894"/>
                  </a:ext>
                </a:extLst>
              </a:tr>
              <a:tr h="370840">
                <a:tc>
                  <a:txBody>
                    <a:bodyPr/>
                    <a:lstStyle/>
                    <a:p>
                      <a:r>
                        <a:rPr lang="pt-BR" b="1" dirty="0"/>
                        <a:t>c-MET</a:t>
                      </a:r>
                    </a:p>
                  </a:txBody>
                  <a:tcPr/>
                </a:tc>
                <a:tc>
                  <a:txBody>
                    <a:bodyPr/>
                    <a:lstStyle/>
                    <a:p>
                      <a:r>
                        <a:rPr lang="pt-BR" dirty="0" err="1"/>
                        <a:t>Telisotuzumab</a:t>
                      </a:r>
                      <a:r>
                        <a:rPr lang="pt-BR" dirty="0"/>
                        <a:t> </a:t>
                      </a:r>
                      <a:r>
                        <a:rPr lang="pt-BR" dirty="0" err="1"/>
                        <a:t>vedotin</a:t>
                      </a:r>
                      <a:endParaRPr lang="pt-BR" dirty="0"/>
                    </a:p>
                  </a:txBody>
                  <a:tcPr/>
                </a:tc>
                <a:tc>
                  <a:txBody>
                    <a:bodyPr/>
                    <a:lstStyle/>
                    <a:p>
                      <a:r>
                        <a:rPr lang="pt-BR" b="1" dirty="0"/>
                        <a:t>NSCLC – não escamoso:</a:t>
                      </a:r>
                    </a:p>
                    <a:p>
                      <a:r>
                        <a:rPr lang="pt-BR" dirty="0"/>
                        <a:t>C-MET alto expressor = IHQ 3+ (intensidade) em ≥50%TCs</a:t>
                      </a:r>
                    </a:p>
                    <a:p>
                      <a:r>
                        <a:rPr lang="pt-BR" dirty="0"/>
                        <a:t>C-MET expressão intermediária = IHQ 3+ intensidade em ≥25% a 50% </a:t>
                      </a:r>
                      <a:r>
                        <a:rPr lang="pt-BR" dirty="0" err="1"/>
                        <a:t>TCs</a:t>
                      </a:r>
                      <a:endParaRPr lang="pt-BR" dirty="0"/>
                    </a:p>
                    <a:p>
                      <a:r>
                        <a:rPr lang="pt-BR" b="1" dirty="0"/>
                        <a:t>NSCLC – escamoso:</a:t>
                      </a:r>
                    </a:p>
                    <a:p>
                      <a:r>
                        <a:rPr lang="pt-BR" dirty="0"/>
                        <a:t>C-MET positivo = IHQ 1+ intensidade em ≥75% </a:t>
                      </a:r>
                      <a:r>
                        <a:rPr lang="pt-BR" dirty="0" err="1"/>
                        <a:t>TCs</a:t>
                      </a:r>
                      <a:endParaRPr lang="pt-BR" dirty="0"/>
                    </a:p>
                  </a:txBody>
                  <a:tcPr/>
                </a:tc>
                <a:extLst>
                  <a:ext uri="{0D108BD9-81ED-4DB2-BD59-A6C34878D82A}">
                    <a16:rowId xmlns:a16="http://schemas.microsoft.com/office/drawing/2014/main" val="2195154733"/>
                  </a:ext>
                </a:extLst>
              </a:tr>
              <a:tr h="370840">
                <a:tc>
                  <a:txBody>
                    <a:bodyPr/>
                    <a:lstStyle/>
                    <a:p>
                      <a:r>
                        <a:rPr lang="pt-BR" b="1" dirty="0"/>
                        <a:t>TROP2</a:t>
                      </a:r>
                    </a:p>
                  </a:txBody>
                  <a:tcPr/>
                </a:tc>
                <a:tc>
                  <a:txBody>
                    <a:bodyPr/>
                    <a:lstStyle/>
                    <a:p>
                      <a:r>
                        <a:rPr lang="pt-BR" dirty="0" err="1"/>
                        <a:t>Datopotamab</a:t>
                      </a:r>
                      <a:r>
                        <a:rPr lang="pt-BR" dirty="0"/>
                        <a:t> </a:t>
                      </a:r>
                      <a:r>
                        <a:rPr lang="pt-BR" dirty="0" err="1"/>
                        <a:t>deruxtecan</a:t>
                      </a:r>
                      <a:endParaRPr lang="pt-BR" dirty="0"/>
                    </a:p>
                    <a:p>
                      <a:r>
                        <a:rPr lang="pt-BR" dirty="0" err="1"/>
                        <a:t>Sacituzumab</a:t>
                      </a:r>
                      <a:r>
                        <a:rPr lang="pt-BR" dirty="0"/>
                        <a:t> </a:t>
                      </a:r>
                      <a:r>
                        <a:rPr lang="pt-BR" dirty="0" err="1"/>
                        <a:t>gevitecan</a:t>
                      </a:r>
                      <a:endParaRPr lang="pt-BR" dirty="0"/>
                    </a:p>
                  </a:txBody>
                  <a:tcPr/>
                </a:tc>
                <a:tc>
                  <a:txBody>
                    <a:bodyPr/>
                    <a:lstStyle/>
                    <a:p>
                      <a:r>
                        <a:rPr lang="pt-BR" dirty="0"/>
                        <a:t>Sem marcador</a:t>
                      </a:r>
                    </a:p>
                  </a:txBody>
                  <a:tcPr/>
                </a:tc>
                <a:extLst>
                  <a:ext uri="{0D108BD9-81ED-4DB2-BD59-A6C34878D82A}">
                    <a16:rowId xmlns:a16="http://schemas.microsoft.com/office/drawing/2014/main" val="2067419657"/>
                  </a:ext>
                </a:extLst>
              </a:tr>
              <a:tr h="370840">
                <a:tc>
                  <a:txBody>
                    <a:bodyPr/>
                    <a:lstStyle/>
                    <a:p>
                      <a:r>
                        <a:rPr lang="pt-BR" b="1" dirty="0"/>
                        <a:t>CEACAM5</a:t>
                      </a:r>
                    </a:p>
                  </a:txBody>
                  <a:tcPr/>
                </a:tc>
                <a:tc>
                  <a:txBody>
                    <a:bodyPr/>
                    <a:lstStyle/>
                    <a:p>
                      <a:r>
                        <a:rPr lang="pt-BR" dirty="0" err="1"/>
                        <a:t>Tusamitamab</a:t>
                      </a:r>
                      <a:r>
                        <a:rPr lang="pt-BR" dirty="0"/>
                        <a:t> </a:t>
                      </a:r>
                      <a:r>
                        <a:rPr lang="pt-BR" dirty="0" err="1"/>
                        <a:t>ravtansine</a:t>
                      </a:r>
                      <a:endParaRPr lang="pt-BR" dirty="0"/>
                    </a:p>
                  </a:txBody>
                  <a:tcPr/>
                </a:tc>
                <a:tc>
                  <a:txBody>
                    <a:bodyPr/>
                    <a:lstStyle/>
                    <a:p>
                      <a:r>
                        <a:rPr lang="pt-BR" dirty="0"/>
                        <a:t>CEACAM5 alta expressão = IHQ ≥ 2+ intensidade em ≥ 50% </a:t>
                      </a:r>
                      <a:r>
                        <a:rPr lang="pt-BR" dirty="0" err="1"/>
                        <a:t>TCs</a:t>
                      </a:r>
                      <a:endParaRPr lang="pt-BR" dirty="0"/>
                    </a:p>
                    <a:p>
                      <a:r>
                        <a:rPr lang="pt-BR" dirty="0"/>
                        <a:t>CEACAM5 moderada expressão = IHQ ≥ 2+ intensidade em 1-49% </a:t>
                      </a:r>
                      <a:r>
                        <a:rPr lang="pt-BR" dirty="0" err="1"/>
                        <a:t>TCs</a:t>
                      </a:r>
                      <a:endParaRPr lang="pt-BR" dirty="0"/>
                    </a:p>
                  </a:txBody>
                  <a:tcPr/>
                </a:tc>
                <a:extLst>
                  <a:ext uri="{0D108BD9-81ED-4DB2-BD59-A6C34878D82A}">
                    <a16:rowId xmlns:a16="http://schemas.microsoft.com/office/drawing/2014/main" val="4160025364"/>
                  </a:ext>
                </a:extLst>
              </a:tr>
            </a:tbl>
          </a:graphicData>
        </a:graphic>
      </p:graphicFrame>
      <p:sp>
        <p:nvSpPr>
          <p:cNvPr id="4" name="CaixaDeTexto 3">
            <a:extLst>
              <a:ext uri="{FF2B5EF4-FFF2-40B4-BE49-F238E27FC236}">
                <a16:creationId xmlns:a16="http://schemas.microsoft.com/office/drawing/2014/main" id="{1C14616B-B654-529F-3850-48ADBB8312EE}"/>
              </a:ext>
            </a:extLst>
          </p:cNvPr>
          <p:cNvSpPr txBox="1"/>
          <p:nvPr/>
        </p:nvSpPr>
        <p:spPr>
          <a:xfrm>
            <a:off x="6339" y="77953"/>
            <a:ext cx="12185661" cy="461665"/>
          </a:xfrm>
          <a:prstGeom prst="rect">
            <a:avLst/>
          </a:prstGeom>
          <a:noFill/>
        </p:spPr>
        <p:txBody>
          <a:bodyPr wrap="square" rtlCol="0">
            <a:spAutoFit/>
          </a:bodyPr>
          <a:lstStyle/>
          <a:p>
            <a:r>
              <a:rPr lang="pt-BR" sz="2400" b="1" dirty="0"/>
              <a:t>Biomarcadores para selecionar pacientes com NSCLC para </a:t>
            </a:r>
            <a:r>
              <a:rPr lang="pt-BR" sz="2400" b="1" dirty="0" err="1"/>
              <a:t>ADCs</a:t>
            </a:r>
            <a:r>
              <a:rPr lang="pt-BR" sz="2400" b="1" dirty="0"/>
              <a:t> em investigação (</a:t>
            </a:r>
            <a:r>
              <a:rPr lang="pt-BR" sz="2400" b="1" i="1" dirty="0" err="1"/>
              <a:t>clinical</a:t>
            </a:r>
            <a:r>
              <a:rPr lang="pt-BR" sz="2400" b="1" i="1" dirty="0"/>
              <a:t> </a:t>
            </a:r>
            <a:r>
              <a:rPr lang="pt-BR" sz="2400" b="1" i="1" dirty="0" err="1"/>
              <a:t>trials</a:t>
            </a:r>
            <a:r>
              <a:rPr lang="pt-BR" sz="2400" b="1" dirty="0"/>
              <a:t>) </a:t>
            </a:r>
          </a:p>
        </p:txBody>
      </p:sp>
      <p:sp>
        <p:nvSpPr>
          <p:cNvPr id="6" name="CaixaDeTexto 5">
            <a:extLst>
              <a:ext uri="{FF2B5EF4-FFF2-40B4-BE49-F238E27FC236}">
                <a16:creationId xmlns:a16="http://schemas.microsoft.com/office/drawing/2014/main" id="{EDEBB46F-FE4F-358D-3AAF-8129F716D387}"/>
              </a:ext>
            </a:extLst>
          </p:cNvPr>
          <p:cNvSpPr txBox="1"/>
          <p:nvPr/>
        </p:nvSpPr>
        <p:spPr>
          <a:xfrm>
            <a:off x="31530" y="5927834"/>
            <a:ext cx="4172607" cy="248918"/>
          </a:xfrm>
          <a:prstGeom prst="rect">
            <a:avLst/>
          </a:prstGeom>
          <a:noFill/>
        </p:spPr>
        <p:txBody>
          <a:bodyPr wrap="square">
            <a:spAutoFit/>
          </a:bodyPr>
          <a:lstStyle/>
          <a:p>
            <a:pPr>
              <a:lnSpc>
                <a:spcPct val="107000"/>
              </a:lnSpc>
              <a:spcAft>
                <a:spcPts val="800"/>
              </a:spcAft>
            </a:pP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Camidge</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DR et al. J </a:t>
            </a: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Thorac</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Oncol</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2021. Abstract. </a:t>
            </a: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Vol</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16. </a:t>
            </a:r>
            <a:r>
              <a:rPr lang="pt-BR" sz="1000" kern="100" dirty="0" err="1">
                <a:effectLst/>
                <a:latin typeface="Calibri" panose="020F0502020204030204" pitchFamily="34" charset="0"/>
                <a:ea typeface="Calibri" panose="020F0502020204030204" pitchFamily="34" charset="0"/>
                <a:cs typeface="Times New Roman" panose="02020603050405020304" pitchFamily="18" charset="0"/>
              </a:rPr>
              <a:t>Issue</a:t>
            </a:r>
            <a:r>
              <a:rPr lang="pt-BR" sz="1000" kern="100" dirty="0">
                <a:effectLst/>
                <a:latin typeface="Calibri" panose="020F0502020204030204" pitchFamily="34" charset="0"/>
                <a:ea typeface="Calibri" panose="020F0502020204030204" pitchFamily="34" charset="0"/>
                <a:cs typeface="Times New Roman" panose="02020603050405020304" pitchFamily="18" charset="0"/>
              </a:rPr>
              <a:t> 10. Page S875.</a:t>
            </a:r>
          </a:p>
        </p:txBody>
      </p:sp>
      <p:sp>
        <p:nvSpPr>
          <p:cNvPr id="8" name="CaixaDeTexto 7">
            <a:extLst>
              <a:ext uri="{FF2B5EF4-FFF2-40B4-BE49-F238E27FC236}">
                <a16:creationId xmlns:a16="http://schemas.microsoft.com/office/drawing/2014/main" id="{409E20C6-5269-2EA8-F633-726981C87B3A}"/>
              </a:ext>
            </a:extLst>
          </p:cNvPr>
          <p:cNvSpPr txBox="1"/>
          <p:nvPr/>
        </p:nvSpPr>
        <p:spPr>
          <a:xfrm>
            <a:off x="31530" y="6139915"/>
            <a:ext cx="2979683" cy="246221"/>
          </a:xfrm>
          <a:prstGeom prst="rect">
            <a:avLst/>
          </a:prstGeom>
          <a:noFill/>
        </p:spPr>
        <p:txBody>
          <a:bodyPr wrap="square">
            <a:spAutoFit/>
          </a:bodyPr>
          <a:lstStyle/>
          <a:p>
            <a:r>
              <a:rPr lang="pt-BR" sz="1000" b="0" i="0" dirty="0">
                <a:solidFill>
                  <a:srgbClr val="212121"/>
                </a:solidFill>
                <a:effectLst/>
              </a:rPr>
              <a:t>Li BT et al. N </a:t>
            </a:r>
            <a:r>
              <a:rPr lang="pt-BR" sz="1000" b="0" i="0" dirty="0" err="1">
                <a:solidFill>
                  <a:srgbClr val="212121"/>
                </a:solidFill>
                <a:effectLst/>
              </a:rPr>
              <a:t>Engl</a:t>
            </a:r>
            <a:r>
              <a:rPr lang="pt-BR" sz="1000" b="0" i="0" dirty="0">
                <a:solidFill>
                  <a:srgbClr val="212121"/>
                </a:solidFill>
                <a:effectLst/>
              </a:rPr>
              <a:t> J Med. 2022 Jan 20;386(3):241-251.</a:t>
            </a:r>
            <a:endParaRPr lang="pt-BR" sz="1000" dirty="0"/>
          </a:p>
        </p:txBody>
      </p:sp>
      <p:sp>
        <p:nvSpPr>
          <p:cNvPr id="10" name="CaixaDeTexto 9">
            <a:extLst>
              <a:ext uri="{FF2B5EF4-FFF2-40B4-BE49-F238E27FC236}">
                <a16:creationId xmlns:a16="http://schemas.microsoft.com/office/drawing/2014/main" id="{0D366658-76C2-9C62-FCA5-ACDF893BAC76}"/>
              </a:ext>
            </a:extLst>
          </p:cNvPr>
          <p:cNvSpPr txBox="1"/>
          <p:nvPr/>
        </p:nvSpPr>
        <p:spPr>
          <a:xfrm>
            <a:off x="0" y="6318989"/>
            <a:ext cx="6190592" cy="400110"/>
          </a:xfrm>
          <a:prstGeom prst="rect">
            <a:avLst/>
          </a:prstGeom>
          <a:noFill/>
        </p:spPr>
        <p:txBody>
          <a:bodyPr wrap="square">
            <a:spAutoFit/>
          </a:bodyPr>
          <a:lstStyle/>
          <a:p>
            <a:r>
              <a:rPr lang="pt-BR" sz="1000" b="0" i="0" dirty="0">
                <a:solidFill>
                  <a:srgbClr val="000000"/>
                </a:solidFill>
                <a:effectLst/>
              </a:rPr>
              <a:t> Nakagawa K et al. </a:t>
            </a:r>
            <a:r>
              <a:rPr lang="pt-BR" sz="1000" b="0" i="0" dirty="0" err="1">
                <a:solidFill>
                  <a:srgbClr val="000000"/>
                </a:solidFill>
                <a:effectLst/>
              </a:rPr>
              <a:t>Presented</a:t>
            </a:r>
            <a:r>
              <a:rPr lang="pt-BR" sz="1000" b="0" i="0" dirty="0">
                <a:solidFill>
                  <a:srgbClr val="000000"/>
                </a:solidFill>
                <a:effectLst/>
              </a:rPr>
              <a:t> </a:t>
            </a:r>
            <a:r>
              <a:rPr lang="pt-BR" sz="1000" b="0" i="0" dirty="0" err="1">
                <a:solidFill>
                  <a:srgbClr val="000000"/>
                </a:solidFill>
                <a:effectLst/>
              </a:rPr>
              <a:t>at</a:t>
            </a:r>
            <a:r>
              <a:rPr lang="pt-BR" sz="1000" b="0" i="0" dirty="0">
                <a:solidFill>
                  <a:srgbClr val="000000"/>
                </a:solidFill>
                <a:effectLst/>
              </a:rPr>
              <a:t>: 2020 World </a:t>
            </a:r>
            <a:r>
              <a:rPr lang="pt-BR" sz="1000" b="0" i="0" dirty="0" err="1">
                <a:solidFill>
                  <a:srgbClr val="000000"/>
                </a:solidFill>
                <a:effectLst/>
              </a:rPr>
              <a:t>Conference</a:t>
            </a:r>
            <a:r>
              <a:rPr lang="pt-BR" sz="1000" b="0" i="0" dirty="0">
                <a:solidFill>
                  <a:srgbClr val="000000"/>
                </a:solidFill>
                <a:effectLst/>
              </a:rPr>
              <a:t> </a:t>
            </a:r>
            <a:r>
              <a:rPr lang="pt-BR" sz="1000" b="0" i="0" dirty="0" err="1">
                <a:solidFill>
                  <a:srgbClr val="000000"/>
                </a:solidFill>
                <a:effectLst/>
              </a:rPr>
              <a:t>on</a:t>
            </a:r>
            <a:r>
              <a:rPr lang="pt-BR" sz="1000" b="0" i="0" dirty="0">
                <a:solidFill>
                  <a:srgbClr val="000000"/>
                </a:solidFill>
                <a:effectLst/>
              </a:rPr>
              <a:t> Lung </a:t>
            </a:r>
            <a:r>
              <a:rPr lang="pt-BR" sz="1000" b="0" i="0" dirty="0" err="1">
                <a:solidFill>
                  <a:srgbClr val="000000"/>
                </a:solidFill>
                <a:effectLst/>
              </a:rPr>
              <a:t>Cancer</a:t>
            </a:r>
            <a:r>
              <a:rPr lang="pt-BR" sz="1000" b="0" i="0" dirty="0">
                <a:solidFill>
                  <a:srgbClr val="000000"/>
                </a:solidFill>
                <a:effectLst/>
              </a:rPr>
              <a:t> Singapore; </a:t>
            </a:r>
            <a:r>
              <a:rPr lang="pt-BR" sz="1000" b="0" i="0" dirty="0" err="1">
                <a:solidFill>
                  <a:srgbClr val="000000"/>
                </a:solidFill>
                <a:effectLst/>
              </a:rPr>
              <a:t>January</a:t>
            </a:r>
            <a:r>
              <a:rPr lang="pt-BR" sz="1000" b="0" i="0" dirty="0">
                <a:solidFill>
                  <a:srgbClr val="000000"/>
                </a:solidFill>
                <a:effectLst/>
              </a:rPr>
              <a:t> 28-31; Virtual. Abstract OA04.05</a:t>
            </a:r>
            <a:endParaRPr lang="pt-BR" sz="1000" dirty="0"/>
          </a:p>
        </p:txBody>
      </p:sp>
    </p:spTree>
    <p:extLst>
      <p:ext uri="{BB962C8B-B14F-4D97-AF65-F5344CB8AC3E}">
        <p14:creationId xmlns:p14="http://schemas.microsoft.com/office/powerpoint/2010/main" val="3186639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7336F63B-65F0-2601-3E22-7A9111491415}"/>
              </a:ext>
            </a:extLst>
          </p:cNvPr>
          <p:cNvSpPr txBox="1"/>
          <p:nvPr/>
        </p:nvSpPr>
        <p:spPr>
          <a:xfrm>
            <a:off x="838200" y="365125"/>
            <a:ext cx="5393361"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Light" panose="020F0302020204030204"/>
                <a:ea typeface="+mn-ea"/>
                <a:cs typeface="+mn-cs"/>
              </a:rPr>
              <a:t>Biomarcadores</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 para </a:t>
            </a:r>
            <a:r>
              <a:rPr kumimoji="0" lang="en-US" sz="2800" b="1" i="0" u="none" strike="noStrike" kern="1200" cap="none" spc="0" normalizeH="0" baseline="0" noProof="0" dirty="0" err="1">
                <a:ln>
                  <a:noFill/>
                </a:ln>
                <a:solidFill>
                  <a:prstClr val="black"/>
                </a:solidFill>
                <a:effectLst/>
                <a:uLnTx/>
                <a:uFillTx/>
                <a:latin typeface="Calibri Light" panose="020F0302020204030204"/>
                <a:ea typeface="+mn-ea"/>
                <a:cs typeface="+mn-cs"/>
              </a:rPr>
              <a:t>imunoterapia</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Light" panose="020F0302020204030204"/>
                <a:ea typeface="+mn-ea"/>
                <a:cs typeface="+mn-cs"/>
              </a:rPr>
              <a:t>em</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Light" panose="020F0302020204030204"/>
                <a:ea typeface="+mn-ea"/>
                <a:cs typeface="+mn-cs"/>
              </a:rPr>
              <a:t>câncer</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 de </a:t>
            </a:r>
            <a:r>
              <a:rPr kumimoji="0" lang="en-US" sz="2800" b="1" i="0" u="none" strike="noStrike" kern="1200" cap="none" spc="0" normalizeH="0" baseline="0" noProof="0" dirty="0" err="1">
                <a:ln>
                  <a:noFill/>
                </a:ln>
                <a:solidFill>
                  <a:prstClr val="black"/>
                </a:solidFill>
                <a:effectLst/>
                <a:uLnTx/>
                <a:uFillTx/>
                <a:latin typeface="Calibri Light" panose="020F0302020204030204"/>
                <a:ea typeface="+mn-ea"/>
                <a:cs typeface="+mn-cs"/>
              </a:rPr>
              <a:t>pulmão</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83CF848D-51EF-F2BD-1905-712CB340B8A8}"/>
              </a:ext>
            </a:extLst>
          </p:cNvPr>
          <p:cNvSpPr txBox="1"/>
          <p:nvPr/>
        </p:nvSpPr>
        <p:spPr>
          <a:xfrm>
            <a:off x="838200" y="1825625"/>
            <a:ext cx="5393361" cy="435133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PD-L1: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biomarcador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preditivo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imunoterapia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TMB,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Neoantígenos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assinaturas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epigenéticas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Microambiente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imune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tumoral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Assinaturas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transcriptômicas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Novas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tecnologias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avaliação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TME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Microbioma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6" descr="DNA">
            <a:extLst>
              <a:ext uri="{FF2B5EF4-FFF2-40B4-BE49-F238E27FC236}">
                <a16:creationId xmlns:a16="http://schemas.microsoft.com/office/drawing/2014/main" id="{F24B26BF-A646-F917-06AF-EE272B5BA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2" name="Freeform: Shape 31">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4AA58BAA-5691-1B57-C39E-9D9BBBA1F3A6}"/>
              </a:ext>
            </a:extLst>
          </p:cNvPr>
          <p:cNvSpPr txBox="1"/>
          <p:nvPr/>
        </p:nvSpPr>
        <p:spPr>
          <a:xfrm>
            <a:off x="51362" y="6488664"/>
            <a:ext cx="384961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rPr>
              <a:t>Mino-</a:t>
            </a:r>
            <a:r>
              <a:rPr kumimoji="0" lang="pt-BR" sz="1000" b="0" i="0" u="none" strike="noStrike" kern="1200" cap="none" spc="0" normalizeH="0" baseline="0" noProof="0" dirty="0" err="1">
                <a:ln>
                  <a:noFill/>
                </a:ln>
                <a:solidFill>
                  <a:prstClr val="black"/>
                </a:solidFill>
                <a:effectLst/>
                <a:uLnTx/>
                <a:uFillTx/>
                <a:latin typeface="Calibri" panose="020F0502020204030204"/>
                <a:ea typeface="+mn-ea"/>
                <a:cs typeface="+mn-cs"/>
              </a:rPr>
              <a:t>Kenudson</a:t>
            </a:r>
            <a:r>
              <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rPr>
              <a:t> M et al. J </a:t>
            </a:r>
            <a:r>
              <a:rPr kumimoji="0" lang="pt-BR" sz="1000" b="0" i="0" u="none" strike="noStrike" kern="1200" cap="none" spc="0" normalizeH="0" baseline="0" noProof="0" dirty="0" err="1">
                <a:ln>
                  <a:noFill/>
                </a:ln>
                <a:solidFill>
                  <a:prstClr val="black"/>
                </a:solidFill>
                <a:effectLst/>
                <a:uLnTx/>
                <a:uFillTx/>
                <a:latin typeface="Calibri" panose="020F0502020204030204"/>
                <a:ea typeface="+mn-ea"/>
                <a:cs typeface="+mn-cs"/>
              </a:rPr>
              <a:t>Thorac</a:t>
            </a:r>
            <a:r>
              <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1000" b="0" i="0" u="none" strike="noStrike" kern="1200" cap="none" spc="0" normalizeH="0" baseline="0" noProof="0" dirty="0" err="1">
                <a:ln>
                  <a:noFill/>
                </a:ln>
                <a:solidFill>
                  <a:prstClr val="black"/>
                </a:solidFill>
                <a:effectLst/>
                <a:uLnTx/>
                <a:uFillTx/>
                <a:latin typeface="Calibri" panose="020F0502020204030204"/>
                <a:ea typeface="+mn-ea"/>
                <a:cs typeface="+mn-cs"/>
              </a:rPr>
              <a:t>Oncol</a:t>
            </a:r>
            <a:r>
              <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rPr>
              <a:t>. 2022 Dec;17(12):1335-1354.</a:t>
            </a:r>
          </a:p>
        </p:txBody>
      </p:sp>
    </p:spTree>
    <p:extLst>
      <p:ext uri="{BB962C8B-B14F-4D97-AF65-F5344CB8AC3E}">
        <p14:creationId xmlns:p14="http://schemas.microsoft.com/office/powerpoint/2010/main" val="154063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B1B5CEC-C655-6477-13FE-0D406F7B2C99}"/>
              </a:ext>
            </a:extLst>
          </p:cNvPr>
          <p:cNvPicPr>
            <a:picLocks noChangeAspect="1"/>
          </p:cNvPicPr>
          <p:nvPr/>
        </p:nvPicPr>
        <p:blipFill>
          <a:blip r:embed="rId3"/>
          <a:stretch>
            <a:fillRect/>
          </a:stretch>
        </p:blipFill>
        <p:spPr>
          <a:xfrm>
            <a:off x="832960" y="500648"/>
            <a:ext cx="4212806" cy="3077440"/>
          </a:xfrm>
          <a:prstGeom prst="rect">
            <a:avLst/>
          </a:prstGeom>
        </p:spPr>
      </p:pic>
      <p:pic>
        <p:nvPicPr>
          <p:cNvPr id="7" name="Imagem 6">
            <a:extLst>
              <a:ext uri="{FF2B5EF4-FFF2-40B4-BE49-F238E27FC236}">
                <a16:creationId xmlns:a16="http://schemas.microsoft.com/office/drawing/2014/main" id="{386F2A90-BD80-2510-730F-06DA46C07823}"/>
              </a:ext>
            </a:extLst>
          </p:cNvPr>
          <p:cNvPicPr>
            <a:picLocks noChangeAspect="1"/>
          </p:cNvPicPr>
          <p:nvPr/>
        </p:nvPicPr>
        <p:blipFill>
          <a:blip r:embed="rId4"/>
          <a:stretch>
            <a:fillRect/>
          </a:stretch>
        </p:blipFill>
        <p:spPr>
          <a:xfrm>
            <a:off x="6606210" y="311045"/>
            <a:ext cx="3998842" cy="4669614"/>
          </a:xfrm>
          <a:prstGeom prst="rect">
            <a:avLst/>
          </a:prstGeom>
        </p:spPr>
      </p:pic>
      <p:sp>
        <p:nvSpPr>
          <p:cNvPr id="10" name="CaixaDeTexto 9">
            <a:extLst>
              <a:ext uri="{FF2B5EF4-FFF2-40B4-BE49-F238E27FC236}">
                <a16:creationId xmlns:a16="http://schemas.microsoft.com/office/drawing/2014/main" id="{3FF18E13-5E4A-7277-B151-910123E981DD}"/>
              </a:ext>
            </a:extLst>
          </p:cNvPr>
          <p:cNvSpPr txBox="1"/>
          <p:nvPr/>
        </p:nvSpPr>
        <p:spPr>
          <a:xfrm>
            <a:off x="5532782" y="5108690"/>
            <a:ext cx="6211957" cy="116955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Entre os sítios de </a:t>
            </a:r>
            <a:r>
              <a:rPr kumimoji="0" lang="pt-BR" sz="1400" b="0" i="0" u="none" strike="noStrike" kern="1200" cap="none" spc="0" normalizeH="0" baseline="0" noProof="0" dirty="0" err="1">
                <a:ln>
                  <a:noFill/>
                </a:ln>
                <a:solidFill>
                  <a:prstClr val="black"/>
                </a:solidFill>
                <a:effectLst/>
                <a:uLnTx/>
                <a:uFillTx/>
                <a:latin typeface="Calibri" panose="020F0502020204030204"/>
                <a:ea typeface="+mn-ea"/>
                <a:cs typeface="+mn-cs"/>
              </a:rPr>
              <a:t>CpG</a:t>
            </a: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 estudados, foram encontrados 301 sítios com nível de </a:t>
            </a:r>
            <a:r>
              <a:rPr kumimoji="0" lang="pt-BR" sz="1400" b="0" i="0" u="none" strike="noStrike" kern="1200" cap="none" spc="0" normalizeH="0" baseline="0" noProof="0" dirty="0" err="1">
                <a:ln>
                  <a:noFill/>
                </a:ln>
                <a:solidFill>
                  <a:prstClr val="black"/>
                </a:solidFill>
                <a:effectLst/>
                <a:uLnTx/>
                <a:uFillTx/>
                <a:latin typeface="Calibri" panose="020F0502020204030204"/>
                <a:ea typeface="+mn-ea"/>
                <a:cs typeface="+mn-cs"/>
              </a:rPr>
              <a:t>metilação</a:t>
            </a: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 significantemente associado a resposta clínica ao bloqueio de PD-1 em NSCLC.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O status de </a:t>
            </a:r>
            <a:r>
              <a:rPr kumimoji="0" lang="pt-BR" sz="1400" b="0" i="0" u="none" strike="noStrike" kern="1200" cap="none" spc="0" normalizeH="0" baseline="0" noProof="0" dirty="0" err="1">
                <a:ln>
                  <a:noFill/>
                </a:ln>
                <a:solidFill>
                  <a:prstClr val="black"/>
                </a:solidFill>
                <a:effectLst/>
                <a:uLnTx/>
                <a:uFillTx/>
                <a:latin typeface="Calibri" panose="020F0502020204030204"/>
                <a:ea typeface="+mn-ea"/>
                <a:cs typeface="+mn-cs"/>
              </a:rPr>
              <a:t>metilação</a:t>
            </a: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 nesses sítios (EPIMMUNE assinatura epigenética) foi significantemente associada sobrevida livre de progressão e sobrevida global.</a:t>
            </a:r>
          </a:p>
        </p:txBody>
      </p:sp>
      <p:sp>
        <p:nvSpPr>
          <p:cNvPr id="13" name="CaixaDeTexto 12">
            <a:extLst>
              <a:ext uri="{FF2B5EF4-FFF2-40B4-BE49-F238E27FC236}">
                <a16:creationId xmlns:a16="http://schemas.microsoft.com/office/drawing/2014/main" id="{645F41BC-44D8-CAD7-729F-8CF14B87B77B}"/>
              </a:ext>
            </a:extLst>
          </p:cNvPr>
          <p:cNvSpPr txBox="1"/>
          <p:nvPr/>
        </p:nvSpPr>
        <p:spPr>
          <a:xfrm>
            <a:off x="821636" y="3796348"/>
            <a:ext cx="422413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Mecanismos epigenéticos podem afetar a resposta a inibidores de </a:t>
            </a:r>
            <a:r>
              <a:rPr kumimoji="0" lang="pt-BR" sz="1800" b="0" i="0" u="none" strike="noStrike" kern="1200" cap="none" spc="0" normalizeH="0" baseline="0" noProof="0" dirty="0" err="1">
                <a:ln>
                  <a:noFill/>
                </a:ln>
                <a:solidFill>
                  <a:prstClr val="black"/>
                </a:solidFill>
                <a:effectLst/>
                <a:uLnTx/>
                <a:uFillTx/>
                <a:latin typeface="Calibri" panose="020F0502020204030204"/>
                <a:ea typeface="+mn-ea"/>
                <a:cs typeface="+mn-cs"/>
              </a:rPr>
              <a:t>imunocheckpoint</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principalmente através da </a:t>
            </a:r>
            <a:r>
              <a:rPr kumimoji="0" lang="pt-BR" sz="1800" b="0" i="0" u="none" strike="noStrike" kern="1200" cap="none" spc="0" normalizeH="0" baseline="0" noProof="0" dirty="0" err="1">
                <a:ln>
                  <a:noFill/>
                </a:ln>
                <a:solidFill>
                  <a:prstClr val="black"/>
                </a:solidFill>
                <a:effectLst/>
                <a:uLnTx/>
                <a:uFillTx/>
                <a:latin typeface="Calibri" panose="020F0502020204030204"/>
                <a:ea typeface="+mn-ea"/>
                <a:cs typeface="+mn-cs"/>
              </a:rPr>
              <a:t>metilação</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de promotores de genes que codificam checkpoints imunes ou antígenos associados ao tumor o que dificulta a apresentação de antígenos, migração de células T e secreção de citocinas.</a:t>
            </a:r>
          </a:p>
        </p:txBody>
      </p:sp>
      <p:sp>
        <p:nvSpPr>
          <p:cNvPr id="16" name="Retângulo 15">
            <a:extLst>
              <a:ext uri="{FF2B5EF4-FFF2-40B4-BE49-F238E27FC236}">
                <a16:creationId xmlns:a16="http://schemas.microsoft.com/office/drawing/2014/main" id="{D1896E17-CAA7-9C11-9399-0547BA9FE27C}"/>
              </a:ext>
            </a:extLst>
          </p:cNvPr>
          <p:cNvSpPr/>
          <p:nvPr/>
        </p:nvSpPr>
        <p:spPr>
          <a:xfrm>
            <a:off x="0" y="6457143"/>
            <a:ext cx="12192000" cy="4008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ixaDeTexto 17">
            <a:extLst>
              <a:ext uri="{FF2B5EF4-FFF2-40B4-BE49-F238E27FC236}">
                <a16:creationId xmlns:a16="http://schemas.microsoft.com/office/drawing/2014/main" id="{B561BE9D-A003-0F1C-3FA3-CE7228E10890}"/>
              </a:ext>
            </a:extLst>
          </p:cNvPr>
          <p:cNvSpPr txBox="1"/>
          <p:nvPr/>
        </p:nvSpPr>
        <p:spPr>
          <a:xfrm>
            <a:off x="9009822" y="6534460"/>
            <a:ext cx="319046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Duruisseaux</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M et al. </a:t>
            </a:r>
            <a:r>
              <a:rPr kumimoji="0" lang="pt-BR" sz="1000" b="0" i="1" u="none" strike="noStrike" kern="1200" cap="none" spc="0" normalizeH="0" baseline="0" noProof="0" dirty="0">
                <a:ln>
                  <a:noFill/>
                </a:ln>
                <a:solidFill>
                  <a:prstClr val="white"/>
                </a:solidFill>
                <a:effectLst/>
                <a:uLnTx/>
                <a:uFillTx/>
                <a:latin typeface="Calibri" panose="020F0502020204030204"/>
                <a:ea typeface="+mn-ea"/>
                <a:cs typeface="+mn-cs"/>
              </a:rPr>
              <a:t>Lancet </a:t>
            </a:r>
            <a:r>
              <a:rPr kumimoji="0" lang="pt-BR" sz="1000" b="0" i="1" u="none" strike="noStrike" kern="1200" cap="none" spc="0" normalizeH="0" baseline="0" noProof="0" dirty="0" err="1">
                <a:ln>
                  <a:noFill/>
                </a:ln>
                <a:solidFill>
                  <a:prstClr val="white"/>
                </a:solidFill>
                <a:effectLst/>
                <a:uLnTx/>
                <a:uFillTx/>
                <a:latin typeface="Calibri" panose="020F0502020204030204"/>
                <a:ea typeface="+mn-ea"/>
                <a:cs typeface="+mn-cs"/>
              </a:rPr>
              <a:t>Respir</a:t>
            </a:r>
            <a:r>
              <a:rPr kumimoji="0" lang="pt-BR" sz="1000" b="0" i="1" u="none" strike="noStrike" kern="1200" cap="none" spc="0" normalizeH="0" baseline="0" noProof="0" dirty="0">
                <a:ln>
                  <a:noFill/>
                </a:ln>
                <a:solidFill>
                  <a:prstClr val="white"/>
                </a:solidFill>
                <a:effectLst/>
                <a:uLnTx/>
                <a:uFillTx/>
                <a:latin typeface="Calibri" panose="020F0502020204030204"/>
                <a:ea typeface="+mn-ea"/>
                <a:cs typeface="+mn-cs"/>
              </a:rPr>
              <a:t> Med.</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2018; </a:t>
            </a:r>
            <a:r>
              <a:rPr kumimoji="0" lang="pt-BR" sz="1000" b="1" i="0" u="none" strike="noStrike" kern="1200" cap="none" spc="0" normalizeH="0" baseline="0" noProof="0" dirty="0">
                <a:ln>
                  <a:noFill/>
                </a:ln>
                <a:solidFill>
                  <a:prstClr val="white"/>
                </a:solidFill>
                <a:effectLst/>
                <a:uLnTx/>
                <a:uFillTx/>
                <a:latin typeface="Calibri" panose="020F0502020204030204"/>
                <a:ea typeface="+mn-ea"/>
                <a:cs typeface="+mn-cs"/>
              </a:rPr>
              <a:t>6</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771-781.</a:t>
            </a:r>
          </a:p>
        </p:txBody>
      </p:sp>
    </p:spTree>
    <p:extLst>
      <p:ext uri="{BB962C8B-B14F-4D97-AF65-F5344CB8AC3E}">
        <p14:creationId xmlns:p14="http://schemas.microsoft.com/office/powerpoint/2010/main" val="740470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298C70AC-4C83-4A0D-A5E1-C6AFA6204A7F}"/>
              </a:ext>
            </a:extLst>
          </p:cNvPr>
          <p:cNvPicPr>
            <a:picLocks noChangeAspect="1"/>
          </p:cNvPicPr>
          <p:nvPr/>
        </p:nvPicPr>
        <p:blipFill>
          <a:blip r:embed="rId2"/>
          <a:stretch>
            <a:fillRect/>
          </a:stretch>
        </p:blipFill>
        <p:spPr>
          <a:xfrm>
            <a:off x="2147247" y="136143"/>
            <a:ext cx="7897506" cy="2097652"/>
          </a:xfrm>
          <a:prstGeom prst="rect">
            <a:avLst/>
          </a:prstGeom>
        </p:spPr>
      </p:pic>
      <p:pic>
        <p:nvPicPr>
          <p:cNvPr id="8" name="Imagem 7">
            <a:extLst>
              <a:ext uri="{FF2B5EF4-FFF2-40B4-BE49-F238E27FC236}">
                <a16:creationId xmlns:a16="http://schemas.microsoft.com/office/drawing/2014/main" id="{870C3106-AF16-43BC-AEF9-BAC0C2F19CCC}"/>
              </a:ext>
            </a:extLst>
          </p:cNvPr>
          <p:cNvPicPr>
            <a:picLocks noChangeAspect="1"/>
          </p:cNvPicPr>
          <p:nvPr/>
        </p:nvPicPr>
        <p:blipFill>
          <a:blip r:embed="rId3"/>
          <a:stretch>
            <a:fillRect/>
          </a:stretch>
        </p:blipFill>
        <p:spPr>
          <a:xfrm>
            <a:off x="395799" y="2501238"/>
            <a:ext cx="4444840" cy="4196688"/>
          </a:xfrm>
          <a:prstGeom prst="rect">
            <a:avLst/>
          </a:prstGeom>
        </p:spPr>
      </p:pic>
      <p:sp>
        <p:nvSpPr>
          <p:cNvPr id="9" name="CaixaDeTexto 8">
            <a:extLst>
              <a:ext uri="{FF2B5EF4-FFF2-40B4-BE49-F238E27FC236}">
                <a16:creationId xmlns:a16="http://schemas.microsoft.com/office/drawing/2014/main" id="{8ACA4CE4-D284-48AB-A885-2DF53D8277D3}"/>
              </a:ext>
            </a:extLst>
          </p:cNvPr>
          <p:cNvSpPr txBox="1"/>
          <p:nvPr/>
        </p:nvSpPr>
        <p:spPr>
          <a:xfrm>
            <a:off x="8338785" y="6503491"/>
            <a:ext cx="37804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err="1">
                <a:ln>
                  <a:noFill/>
                </a:ln>
                <a:solidFill>
                  <a:prstClr val="black"/>
                </a:solidFill>
                <a:effectLst/>
                <a:uLnTx/>
                <a:uFillTx/>
                <a:latin typeface="Calibri" panose="020F0502020204030204"/>
                <a:ea typeface="+mn-ea"/>
                <a:cs typeface="+mn-cs"/>
              </a:rPr>
              <a:t>Zeng</a:t>
            </a: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 DQ, et al. </a:t>
            </a:r>
            <a:r>
              <a:rPr kumimoji="0" lang="pt-BR" sz="1400" b="0" i="0" u="none" strike="noStrike" kern="1200" cap="none" spc="0" normalizeH="0" baseline="0" noProof="0" dirty="0" err="1">
                <a:ln>
                  <a:noFill/>
                </a:ln>
                <a:solidFill>
                  <a:prstClr val="black"/>
                </a:solidFill>
                <a:effectLst/>
                <a:uLnTx/>
                <a:uFillTx/>
                <a:latin typeface="Calibri" panose="020F0502020204030204"/>
                <a:ea typeface="+mn-ea"/>
                <a:cs typeface="+mn-cs"/>
              </a:rPr>
              <a:t>Oncotarget</a:t>
            </a: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 2016;7(12):13765-81</a:t>
            </a:r>
          </a:p>
        </p:txBody>
      </p:sp>
      <p:graphicFrame>
        <p:nvGraphicFramePr>
          <p:cNvPr id="11" name="CaixaDeTexto 2">
            <a:extLst>
              <a:ext uri="{FF2B5EF4-FFF2-40B4-BE49-F238E27FC236}">
                <a16:creationId xmlns:a16="http://schemas.microsoft.com/office/drawing/2014/main" id="{42432DE2-07D0-BD41-CE85-3613FF67B873}"/>
              </a:ext>
            </a:extLst>
          </p:cNvPr>
          <p:cNvGraphicFramePr/>
          <p:nvPr/>
        </p:nvGraphicFramePr>
        <p:xfrm flipH="1">
          <a:off x="4840639" y="2722231"/>
          <a:ext cx="7064736"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6700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AB92E676-9E3C-40A9-A6AE-D488471A48D7}"/>
              </a:ext>
            </a:extLst>
          </p:cNvPr>
          <p:cNvSpPr txBox="1"/>
          <p:nvPr/>
        </p:nvSpPr>
        <p:spPr>
          <a:xfrm>
            <a:off x="1285240" y="1050595"/>
            <a:ext cx="8074815" cy="161848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Light" panose="020F0302020204030204"/>
                <a:ea typeface="+mn-ea"/>
                <a:cs typeface="+mn-cs"/>
              </a:rPr>
              <a:t>Desafios</a:t>
            </a:r>
          </a:p>
        </p:txBody>
      </p:sp>
      <p:sp>
        <p:nvSpPr>
          <p:cNvPr id="6" name="CaixaDeTexto 5">
            <a:extLst>
              <a:ext uri="{FF2B5EF4-FFF2-40B4-BE49-F238E27FC236}">
                <a16:creationId xmlns:a16="http://schemas.microsoft.com/office/drawing/2014/main" id="{5D276409-F455-46C6-8913-40C8FF682F9E}"/>
              </a:ext>
            </a:extLst>
          </p:cNvPr>
          <p:cNvSpPr txBox="1"/>
          <p:nvPr/>
        </p:nvSpPr>
        <p:spPr>
          <a:xfrm>
            <a:off x="1285240" y="2969469"/>
            <a:ext cx="8074815" cy="2800395"/>
          </a:xfrm>
          <a:prstGeom prst="rect">
            <a:avLst/>
          </a:prstGeom>
        </p:spPr>
        <p:txBody>
          <a:bodyPr vert="horz" lIns="91440" tIns="45720" rIns="91440" bIns="45720" rtlCol="0" anchor="t">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Método semiquantitativo</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Diferentes “cut-offs” são utilizados para definir infiltração “leve” e “acentuada”</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Definição de compartimento (blocos tumorais ou estroma tumoral)</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Contagem absoluta (análise digital de imagem ou contagem manual)</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Estudos retrospectivos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Avaliação padronizada dos “TILs”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Inclusão de folículos linfóides</a:t>
            </a:r>
          </a:p>
        </p:txBody>
      </p:sp>
      <p:sp>
        <p:nvSpPr>
          <p:cNvPr id="8" name="CaixaDeTexto 7">
            <a:extLst>
              <a:ext uri="{FF2B5EF4-FFF2-40B4-BE49-F238E27FC236}">
                <a16:creationId xmlns:a16="http://schemas.microsoft.com/office/drawing/2014/main" id="{18F7DEBC-DCB5-421E-AFA7-2494CB3B88B4}"/>
              </a:ext>
            </a:extLst>
          </p:cNvPr>
          <p:cNvSpPr txBox="1"/>
          <p:nvPr/>
        </p:nvSpPr>
        <p:spPr>
          <a:xfrm>
            <a:off x="7888405" y="6428090"/>
            <a:ext cx="4244459" cy="284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Remark</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R, et al. </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Am</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J </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Respir</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Crit</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Care</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Med. 2015;191(4):377-390</a:t>
            </a:r>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920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xto&#10;&#10;Descrição gerada automaticamente">
            <a:extLst>
              <a:ext uri="{FF2B5EF4-FFF2-40B4-BE49-F238E27FC236}">
                <a16:creationId xmlns:a16="http://schemas.microsoft.com/office/drawing/2014/main" id="{F3265867-70BB-22F0-537F-1D31F792BF07}"/>
              </a:ext>
            </a:extLst>
          </p:cNvPr>
          <p:cNvPicPr>
            <a:picLocks noChangeAspect="1"/>
          </p:cNvPicPr>
          <p:nvPr/>
        </p:nvPicPr>
        <p:blipFill>
          <a:blip r:embed="rId3"/>
          <a:stretch>
            <a:fillRect/>
          </a:stretch>
        </p:blipFill>
        <p:spPr>
          <a:xfrm>
            <a:off x="340942" y="985566"/>
            <a:ext cx="5874328" cy="2576082"/>
          </a:xfrm>
          <a:prstGeom prst="rect">
            <a:avLst/>
          </a:prstGeom>
        </p:spPr>
      </p:pic>
      <p:graphicFrame>
        <p:nvGraphicFramePr>
          <p:cNvPr id="11" name="CaixaDeTexto 8">
            <a:extLst>
              <a:ext uri="{FF2B5EF4-FFF2-40B4-BE49-F238E27FC236}">
                <a16:creationId xmlns:a16="http://schemas.microsoft.com/office/drawing/2014/main" id="{9C0DE57B-A58F-013A-7268-AF194D660F01}"/>
              </a:ext>
            </a:extLst>
          </p:cNvPr>
          <p:cNvGraphicFramePr/>
          <p:nvPr/>
        </p:nvGraphicFramePr>
        <p:xfrm>
          <a:off x="553277" y="4407639"/>
          <a:ext cx="7298033" cy="20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m 11" descr="Diagrama&#10;&#10;Descrição gerada automaticamente com confiança média">
            <a:extLst>
              <a:ext uri="{FF2B5EF4-FFF2-40B4-BE49-F238E27FC236}">
                <a16:creationId xmlns:a16="http://schemas.microsoft.com/office/drawing/2014/main" id="{9D916BAC-E87A-F335-F768-147FFDC82C23}"/>
              </a:ext>
            </a:extLst>
          </p:cNvPr>
          <p:cNvPicPr>
            <a:picLocks noChangeAspect="1"/>
          </p:cNvPicPr>
          <p:nvPr/>
        </p:nvPicPr>
        <p:blipFill>
          <a:blip r:embed="rId9"/>
          <a:stretch>
            <a:fillRect/>
          </a:stretch>
        </p:blipFill>
        <p:spPr>
          <a:xfrm>
            <a:off x="8671068" y="4049829"/>
            <a:ext cx="2502996" cy="2587918"/>
          </a:xfrm>
          <a:prstGeom prst="rect">
            <a:avLst/>
          </a:prstGeom>
        </p:spPr>
      </p:pic>
      <p:graphicFrame>
        <p:nvGraphicFramePr>
          <p:cNvPr id="14" name="CaixaDeTexto 5">
            <a:extLst>
              <a:ext uri="{FF2B5EF4-FFF2-40B4-BE49-F238E27FC236}">
                <a16:creationId xmlns:a16="http://schemas.microsoft.com/office/drawing/2014/main" id="{D52F9395-DD2A-D935-2A79-A5F2F19062BB}"/>
              </a:ext>
            </a:extLst>
          </p:cNvPr>
          <p:cNvGraphicFramePr/>
          <p:nvPr/>
        </p:nvGraphicFramePr>
        <p:xfrm>
          <a:off x="6772162" y="220253"/>
          <a:ext cx="5078896" cy="424731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CaixaDeTexto 15">
            <a:extLst>
              <a:ext uri="{FF2B5EF4-FFF2-40B4-BE49-F238E27FC236}">
                <a16:creationId xmlns:a16="http://schemas.microsoft.com/office/drawing/2014/main" id="{65DFF3CB-BB54-242A-9B81-686F5BBF0641}"/>
              </a:ext>
            </a:extLst>
          </p:cNvPr>
          <p:cNvSpPr txBox="1"/>
          <p:nvPr/>
        </p:nvSpPr>
        <p:spPr>
          <a:xfrm>
            <a:off x="8961899" y="6601840"/>
            <a:ext cx="32563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212121"/>
                </a:solidFill>
                <a:effectLst/>
                <a:uLnTx/>
                <a:uFillTx/>
                <a:latin typeface="Calibri" panose="020F0502020204030204"/>
                <a:ea typeface="+mn-ea"/>
                <a:cs typeface="+mn-cs"/>
              </a:rPr>
              <a:t>Park S et al. J Clin </a:t>
            </a:r>
            <a:r>
              <a:rPr kumimoji="0" lang="pt-BR" sz="1000" b="0" i="0" u="none" strike="noStrike" kern="1200" cap="none" spc="0" normalizeH="0" baseline="0" noProof="0" dirty="0" err="1">
                <a:ln>
                  <a:noFill/>
                </a:ln>
                <a:solidFill>
                  <a:srgbClr val="212121"/>
                </a:solidFill>
                <a:effectLst/>
                <a:uLnTx/>
                <a:uFillTx/>
                <a:latin typeface="Calibri" panose="020F0502020204030204"/>
                <a:ea typeface="+mn-ea"/>
                <a:cs typeface="+mn-cs"/>
              </a:rPr>
              <a:t>Oncol</a:t>
            </a:r>
            <a:r>
              <a:rPr kumimoji="0" lang="pt-BR" sz="1000" b="0" i="0" u="none" strike="noStrike" kern="1200" cap="none" spc="0" normalizeH="0" baseline="0" noProof="0" dirty="0">
                <a:ln>
                  <a:noFill/>
                </a:ln>
                <a:solidFill>
                  <a:srgbClr val="212121"/>
                </a:solidFill>
                <a:effectLst/>
                <a:uLnTx/>
                <a:uFillTx/>
                <a:latin typeface="Calibri" panose="020F0502020204030204"/>
                <a:ea typeface="+mn-ea"/>
                <a:cs typeface="+mn-cs"/>
              </a:rPr>
              <a:t>. 2022 </a:t>
            </a:r>
            <a:r>
              <a:rPr kumimoji="0" lang="pt-BR" sz="1000" b="0" i="0" u="none" strike="noStrike" kern="1200" cap="none" spc="0" normalizeH="0" baseline="0" noProof="0" dirty="0" err="1">
                <a:ln>
                  <a:noFill/>
                </a:ln>
                <a:solidFill>
                  <a:srgbClr val="212121"/>
                </a:solidFill>
                <a:effectLst/>
                <a:uLnTx/>
                <a:uFillTx/>
                <a:latin typeface="Calibri" panose="020F0502020204030204"/>
                <a:ea typeface="+mn-ea"/>
                <a:cs typeface="+mn-cs"/>
              </a:rPr>
              <a:t>Jun</a:t>
            </a:r>
            <a:r>
              <a:rPr kumimoji="0" lang="pt-BR" sz="1000" b="0" i="0" u="none" strike="noStrike" kern="1200" cap="none" spc="0" normalizeH="0" baseline="0" noProof="0" dirty="0">
                <a:ln>
                  <a:noFill/>
                </a:ln>
                <a:solidFill>
                  <a:srgbClr val="212121"/>
                </a:solidFill>
                <a:effectLst/>
                <a:uLnTx/>
                <a:uFillTx/>
                <a:latin typeface="Calibri" panose="020F0502020204030204"/>
                <a:ea typeface="+mn-ea"/>
                <a:cs typeface="+mn-cs"/>
              </a:rPr>
              <a:t> 10;40(17):1916-1928. </a:t>
            </a:r>
            <a:endPar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206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40CCBE4C-A1A4-FA11-D703-F3AF9C594369}"/>
              </a:ext>
            </a:extLst>
          </p:cNvPr>
          <p:cNvSpPr txBox="1"/>
          <p:nvPr/>
        </p:nvSpPr>
        <p:spPr>
          <a:xfrm>
            <a:off x="1051560" y="4329321"/>
            <a:ext cx="3657600" cy="164592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NSCLC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avançado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multicêntrico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n=518</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Pacientes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tratados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com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imunoterapia</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(ICI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monoterapia</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Imunofenótipo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inflamado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se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correlaciona</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com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maior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taxa de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reposta</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tumoral e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maior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sobrevida</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livre de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progressão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PFS: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inflamado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&gt;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exclusão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ou</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deserto</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immune</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PFS de QT: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sem</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diferença</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1" name="Imagem 10">
            <a:extLst>
              <a:ext uri="{FF2B5EF4-FFF2-40B4-BE49-F238E27FC236}">
                <a16:creationId xmlns:a16="http://schemas.microsoft.com/office/drawing/2014/main" id="{B514DCB4-A65A-DBBE-8CD7-4EAECC6F08F8}"/>
              </a:ext>
            </a:extLst>
          </p:cNvPr>
          <p:cNvPicPr>
            <a:picLocks noChangeAspect="1"/>
          </p:cNvPicPr>
          <p:nvPr/>
        </p:nvPicPr>
        <p:blipFill>
          <a:blip r:embed="rId2"/>
          <a:stretch>
            <a:fillRect/>
          </a:stretch>
        </p:blipFill>
        <p:spPr>
          <a:xfrm>
            <a:off x="1702760" y="361910"/>
            <a:ext cx="3196445" cy="3483864"/>
          </a:xfrm>
          <a:prstGeom prst="rect">
            <a:avLst/>
          </a:prstGeom>
        </p:spPr>
      </p:pic>
      <p:pic>
        <p:nvPicPr>
          <p:cNvPr id="9" name="Imagem 8">
            <a:extLst>
              <a:ext uri="{FF2B5EF4-FFF2-40B4-BE49-F238E27FC236}">
                <a16:creationId xmlns:a16="http://schemas.microsoft.com/office/drawing/2014/main" id="{E6A8F740-621E-4439-7A69-27925313B9EC}"/>
              </a:ext>
            </a:extLst>
          </p:cNvPr>
          <p:cNvPicPr>
            <a:picLocks noChangeAspect="1"/>
          </p:cNvPicPr>
          <p:nvPr/>
        </p:nvPicPr>
        <p:blipFill>
          <a:blip r:embed="rId3"/>
          <a:stretch>
            <a:fillRect/>
          </a:stretch>
        </p:blipFill>
        <p:spPr>
          <a:xfrm>
            <a:off x="7161688" y="357251"/>
            <a:ext cx="3597373" cy="3483864"/>
          </a:xfrm>
          <a:prstGeom prst="rect">
            <a:avLst/>
          </a:prstGeom>
        </p:spPr>
      </p:pic>
      <p:sp>
        <p:nvSpPr>
          <p:cNvPr id="20" name="Rectangle 1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aixaDeTexto 6">
            <a:extLst>
              <a:ext uri="{FF2B5EF4-FFF2-40B4-BE49-F238E27FC236}">
                <a16:creationId xmlns:a16="http://schemas.microsoft.com/office/drawing/2014/main" id="{35293C1F-BF38-3BF8-65A5-274063637261}"/>
              </a:ext>
            </a:extLst>
          </p:cNvPr>
          <p:cNvSpPr txBox="1"/>
          <p:nvPr/>
        </p:nvSpPr>
        <p:spPr>
          <a:xfrm>
            <a:off x="5250106" y="4329321"/>
            <a:ext cx="6106742" cy="1645920"/>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Relação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entre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imunofenótipo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 TPS: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Incidência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inflamado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IP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foi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56,8% para TPS≥50%</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Incidência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deserto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imune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IP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foi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comum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grupo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PD-L1 1% (25%)</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correlação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status do TPS 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imunofenótipo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inflamado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 name="CaixaDeTexto 11">
            <a:extLst>
              <a:ext uri="{FF2B5EF4-FFF2-40B4-BE49-F238E27FC236}">
                <a16:creationId xmlns:a16="http://schemas.microsoft.com/office/drawing/2014/main" id="{20E68713-33A9-458A-7E16-0D936170EFFA}"/>
              </a:ext>
            </a:extLst>
          </p:cNvPr>
          <p:cNvSpPr txBox="1"/>
          <p:nvPr/>
        </p:nvSpPr>
        <p:spPr>
          <a:xfrm>
            <a:off x="8961899" y="6581962"/>
            <a:ext cx="32563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212121"/>
                </a:solidFill>
                <a:effectLst/>
                <a:uLnTx/>
                <a:uFillTx/>
                <a:latin typeface="Calibri" panose="020F0502020204030204"/>
                <a:ea typeface="+mn-ea"/>
                <a:cs typeface="+mn-cs"/>
              </a:rPr>
              <a:t>Park S et al. J Clin </a:t>
            </a:r>
            <a:r>
              <a:rPr kumimoji="0" lang="pt-BR" sz="1000" b="0" i="0" u="none" strike="noStrike" kern="1200" cap="none" spc="0" normalizeH="0" baseline="0" noProof="0" dirty="0" err="1">
                <a:ln>
                  <a:noFill/>
                </a:ln>
                <a:solidFill>
                  <a:srgbClr val="212121"/>
                </a:solidFill>
                <a:effectLst/>
                <a:uLnTx/>
                <a:uFillTx/>
                <a:latin typeface="Calibri" panose="020F0502020204030204"/>
                <a:ea typeface="+mn-ea"/>
                <a:cs typeface="+mn-cs"/>
              </a:rPr>
              <a:t>Oncol</a:t>
            </a:r>
            <a:r>
              <a:rPr kumimoji="0" lang="pt-BR" sz="1000" b="0" i="0" u="none" strike="noStrike" kern="1200" cap="none" spc="0" normalizeH="0" baseline="0" noProof="0" dirty="0">
                <a:ln>
                  <a:noFill/>
                </a:ln>
                <a:solidFill>
                  <a:srgbClr val="212121"/>
                </a:solidFill>
                <a:effectLst/>
                <a:uLnTx/>
                <a:uFillTx/>
                <a:latin typeface="Calibri" panose="020F0502020204030204"/>
                <a:ea typeface="+mn-ea"/>
                <a:cs typeface="+mn-cs"/>
              </a:rPr>
              <a:t>. 2022 </a:t>
            </a:r>
            <a:r>
              <a:rPr kumimoji="0" lang="pt-BR" sz="1000" b="0" i="0" u="none" strike="noStrike" kern="1200" cap="none" spc="0" normalizeH="0" baseline="0" noProof="0" dirty="0" err="1">
                <a:ln>
                  <a:noFill/>
                </a:ln>
                <a:solidFill>
                  <a:srgbClr val="212121"/>
                </a:solidFill>
                <a:effectLst/>
                <a:uLnTx/>
                <a:uFillTx/>
                <a:latin typeface="Calibri" panose="020F0502020204030204"/>
                <a:ea typeface="+mn-ea"/>
                <a:cs typeface="+mn-cs"/>
              </a:rPr>
              <a:t>Jun</a:t>
            </a:r>
            <a:r>
              <a:rPr kumimoji="0" lang="pt-BR" sz="1000" b="0" i="0" u="none" strike="noStrike" kern="1200" cap="none" spc="0" normalizeH="0" baseline="0" noProof="0" dirty="0">
                <a:ln>
                  <a:noFill/>
                </a:ln>
                <a:solidFill>
                  <a:srgbClr val="212121"/>
                </a:solidFill>
                <a:effectLst/>
                <a:uLnTx/>
                <a:uFillTx/>
                <a:latin typeface="Calibri" panose="020F0502020204030204"/>
                <a:ea typeface="+mn-ea"/>
                <a:cs typeface="+mn-cs"/>
              </a:rPr>
              <a:t> 10;40(17):1916-1928. </a:t>
            </a:r>
            <a:endPar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82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ED0D726C-E4A2-D468-860C-9614738524D9}"/>
              </a:ext>
            </a:extLst>
          </p:cNvPr>
          <p:cNvSpPr txBox="1"/>
          <p:nvPr/>
        </p:nvSpPr>
        <p:spPr>
          <a:xfrm>
            <a:off x="586478" y="1683756"/>
            <a:ext cx="3115265" cy="2396359"/>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Principais</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assinaturas</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transcriptômicas</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para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predizer</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resposta</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ou</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resistência</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a ICIs </a:t>
            </a:r>
            <a:r>
              <a:rPr kumimoji="0" lang="en-US" sz="2500" b="0" i="0" u="none" strike="noStrike" kern="1200" cap="none" spc="0" normalizeH="0" baseline="0" noProof="0" dirty="0" err="1">
                <a:ln>
                  <a:noFill/>
                </a:ln>
                <a:solidFill>
                  <a:srgbClr val="FFFFFF"/>
                </a:solidFill>
                <a:effectLst/>
                <a:uLnTx/>
                <a:uFillTx/>
                <a:latin typeface="Calibri Light" panose="020F0302020204030204"/>
                <a:ea typeface="+mn-ea"/>
                <a:cs typeface="+mn-cs"/>
              </a:rPr>
              <a:t>em</a:t>
            </a: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 NSCLC</a:t>
            </a:r>
          </a:p>
        </p:txBody>
      </p:sp>
      <p:grpSp>
        <p:nvGrpSpPr>
          <p:cNvPr id="12" name="Agrupar 11">
            <a:extLst>
              <a:ext uri="{FF2B5EF4-FFF2-40B4-BE49-F238E27FC236}">
                <a16:creationId xmlns:a16="http://schemas.microsoft.com/office/drawing/2014/main" id="{ABB0CA34-B107-E9C5-D825-98A5EE2469AD}"/>
              </a:ext>
            </a:extLst>
          </p:cNvPr>
          <p:cNvGrpSpPr/>
          <p:nvPr/>
        </p:nvGrpSpPr>
        <p:grpSpPr>
          <a:xfrm>
            <a:off x="4872429" y="208918"/>
            <a:ext cx="6666833" cy="5213286"/>
            <a:chOff x="2590794" y="654865"/>
            <a:chExt cx="7388100" cy="5777296"/>
          </a:xfrm>
        </p:grpSpPr>
        <p:pic>
          <p:nvPicPr>
            <p:cNvPr id="3" name="Imagem 2" descr="Texto&#10;&#10;Descrição gerada automaticamente com confiança média">
              <a:extLst>
                <a:ext uri="{FF2B5EF4-FFF2-40B4-BE49-F238E27FC236}">
                  <a16:creationId xmlns:a16="http://schemas.microsoft.com/office/drawing/2014/main" id="{A8DA3B18-EAAA-C024-8D33-3417C96EB305}"/>
                </a:ext>
              </a:extLst>
            </p:cNvPr>
            <p:cNvPicPr>
              <a:picLocks noChangeAspect="1"/>
            </p:cNvPicPr>
            <p:nvPr/>
          </p:nvPicPr>
          <p:blipFill>
            <a:blip r:embed="rId2"/>
            <a:stretch>
              <a:fillRect/>
            </a:stretch>
          </p:blipFill>
          <p:spPr>
            <a:xfrm>
              <a:off x="2590794" y="654865"/>
              <a:ext cx="7329890" cy="4971804"/>
            </a:xfrm>
            <a:prstGeom prst="rect">
              <a:avLst/>
            </a:prstGeom>
          </p:spPr>
        </p:pic>
        <p:pic>
          <p:nvPicPr>
            <p:cNvPr id="11" name="Imagem 10">
              <a:extLst>
                <a:ext uri="{FF2B5EF4-FFF2-40B4-BE49-F238E27FC236}">
                  <a16:creationId xmlns:a16="http://schemas.microsoft.com/office/drawing/2014/main" id="{0B0C1672-ADDA-3CC5-F7D0-D2AC975C667E}"/>
                </a:ext>
              </a:extLst>
            </p:cNvPr>
            <p:cNvPicPr>
              <a:picLocks noChangeAspect="1"/>
            </p:cNvPicPr>
            <p:nvPr/>
          </p:nvPicPr>
          <p:blipFill>
            <a:blip r:embed="rId3"/>
            <a:stretch>
              <a:fillRect/>
            </a:stretch>
          </p:blipFill>
          <p:spPr>
            <a:xfrm>
              <a:off x="2590794" y="5626669"/>
              <a:ext cx="7388100" cy="805492"/>
            </a:xfrm>
            <a:prstGeom prst="rect">
              <a:avLst/>
            </a:prstGeom>
          </p:spPr>
        </p:pic>
      </p:grpSp>
      <p:sp>
        <p:nvSpPr>
          <p:cNvPr id="14" name="CaixaDeTexto 13">
            <a:extLst>
              <a:ext uri="{FF2B5EF4-FFF2-40B4-BE49-F238E27FC236}">
                <a16:creationId xmlns:a16="http://schemas.microsoft.com/office/drawing/2014/main" id="{E45C1C33-765F-3448-C7CA-CCC5B8A0A77B}"/>
              </a:ext>
            </a:extLst>
          </p:cNvPr>
          <p:cNvSpPr txBox="1"/>
          <p:nvPr/>
        </p:nvSpPr>
        <p:spPr>
          <a:xfrm>
            <a:off x="4369906" y="5585953"/>
            <a:ext cx="7673009"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panose="020F0502020204030204"/>
                <a:ea typeface="+mn-ea"/>
                <a:cs typeface="+mn-cs"/>
              </a:rPr>
              <a:t>As assinaturas </a:t>
            </a:r>
            <a:r>
              <a:rPr kumimoji="0" lang="pt-BR" sz="1400" b="1" i="0" u="none" strike="noStrike" kern="1200" cap="none" spc="0" normalizeH="0" baseline="0" noProof="0" dirty="0" err="1">
                <a:ln>
                  <a:noFill/>
                </a:ln>
                <a:solidFill>
                  <a:prstClr val="black"/>
                </a:solidFill>
                <a:effectLst/>
                <a:uLnTx/>
                <a:uFillTx/>
                <a:latin typeface="Calibri" panose="020F0502020204030204"/>
                <a:ea typeface="+mn-ea"/>
                <a:cs typeface="+mn-cs"/>
              </a:rPr>
              <a:t>transcriptômicas</a:t>
            </a:r>
            <a:r>
              <a:rPr kumimoji="0" lang="pt-BR" sz="1400" b="1" i="0" u="none" strike="noStrike" kern="1200" cap="none" spc="0" normalizeH="0" baseline="0" noProof="0" dirty="0">
                <a:ln>
                  <a:noFill/>
                </a:ln>
                <a:solidFill>
                  <a:prstClr val="black"/>
                </a:solidFill>
                <a:effectLst/>
                <a:uLnTx/>
                <a:uFillTx/>
                <a:latin typeface="Calibri" panose="020F0502020204030204"/>
                <a:ea typeface="+mn-ea"/>
                <a:cs typeface="+mn-cs"/>
              </a:rPr>
              <a:t> preditivas consideram um grupo de genes envolvidos na antigenicidade tumoral e  ativação de células T: interação com células dendríticas ativadas, genes relacionados a infiltração de células T para o tumor, ao reconhecimento de células cancerígenas pela célula T, a infiltração por células inibitórias e genes que codificam ligantes ou receptores associados a </a:t>
            </a:r>
            <a:r>
              <a:rPr kumimoji="0" lang="pt-BR" sz="1400" b="1" i="0" u="none" strike="noStrike" kern="1200" cap="none" spc="0" normalizeH="0" baseline="0" noProof="0" dirty="0" err="1">
                <a:ln>
                  <a:noFill/>
                </a:ln>
                <a:solidFill>
                  <a:prstClr val="black"/>
                </a:solidFill>
                <a:effectLst/>
                <a:uLnTx/>
                <a:uFillTx/>
                <a:latin typeface="Calibri" panose="020F0502020204030204"/>
                <a:ea typeface="+mn-ea"/>
                <a:cs typeface="+mn-cs"/>
              </a:rPr>
              <a:t>imunocheckpoints</a:t>
            </a:r>
            <a:r>
              <a:rPr kumimoji="0" lang="pt-BR" sz="1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CaixaDeTexto 15">
            <a:extLst>
              <a:ext uri="{FF2B5EF4-FFF2-40B4-BE49-F238E27FC236}">
                <a16:creationId xmlns:a16="http://schemas.microsoft.com/office/drawing/2014/main" id="{DB42B038-5EB7-D353-9715-B831C15F52BE}"/>
              </a:ext>
            </a:extLst>
          </p:cNvPr>
          <p:cNvSpPr txBox="1"/>
          <p:nvPr/>
        </p:nvSpPr>
        <p:spPr>
          <a:xfrm>
            <a:off x="51362" y="6488664"/>
            <a:ext cx="384961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Mino-</a:t>
            </a: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Kenudson</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M et al. J </a:t>
            </a: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Thorac</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Oncol</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2022 Dec;17(12):1335-1354.</a:t>
            </a:r>
          </a:p>
        </p:txBody>
      </p:sp>
    </p:spTree>
    <p:extLst>
      <p:ext uri="{BB962C8B-B14F-4D97-AF65-F5344CB8AC3E}">
        <p14:creationId xmlns:p14="http://schemas.microsoft.com/office/powerpoint/2010/main" val="3366296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DE3933AB-28BE-E348-0A7F-39CD42E53478}"/>
              </a:ext>
            </a:extLst>
          </p:cNvPr>
          <p:cNvSpPr txBox="1"/>
          <p:nvPr/>
        </p:nvSpPr>
        <p:spPr>
          <a:xfrm>
            <a:off x="51362" y="6488664"/>
            <a:ext cx="384961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Mino-</a:t>
            </a: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Kenudson</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M et al. J </a:t>
            </a: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Thorac</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000" b="0" i="0" u="none" strike="noStrike" kern="1200" cap="none" spc="0" normalizeH="0" baseline="0" noProof="0" dirty="0" err="1">
                <a:ln>
                  <a:noFill/>
                </a:ln>
                <a:solidFill>
                  <a:prstClr val="white"/>
                </a:solidFill>
                <a:effectLst/>
                <a:uLnTx/>
                <a:uFillTx/>
                <a:latin typeface="Calibri" panose="020F0502020204030204"/>
                <a:ea typeface="+mn-ea"/>
                <a:cs typeface="+mn-cs"/>
              </a:rPr>
              <a:t>Oncol</a:t>
            </a:r>
            <a:r>
              <a:rPr kumimoji="0" lang="pt-BR" sz="1000" b="0" i="0" u="none" strike="noStrike" kern="1200" cap="none" spc="0" normalizeH="0" baseline="0" noProof="0" dirty="0">
                <a:ln>
                  <a:noFill/>
                </a:ln>
                <a:solidFill>
                  <a:prstClr val="white"/>
                </a:solidFill>
                <a:effectLst/>
                <a:uLnTx/>
                <a:uFillTx/>
                <a:latin typeface="Calibri" panose="020F0502020204030204"/>
                <a:ea typeface="+mn-ea"/>
                <a:cs typeface="+mn-cs"/>
              </a:rPr>
              <a:t>. 2022 Dec;17(12):1335-1354.</a:t>
            </a:r>
          </a:p>
        </p:txBody>
      </p:sp>
      <p:sp>
        <p:nvSpPr>
          <p:cNvPr id="6" name="CaixaDeTexto 5">
            <a:extLst>
              <a:ext uri="{FF2B5EF4-FFF2-40B4-BE49-F238E27FC236}">
                <a16:creationId xmlns:a16="http://schemas.microsoft.com/office/drawing/2014/main" id="{9BBB72B0-59E3-7CC0-4EBF-9BA0DBF1D05C}"/>
              </a:ext>
            </a:extLst>
          </p:cNvPr>
          <p:cNvSpPr txBox="1"/>
          <p:nvPr/>
        </p:nvSpPr>
        <p:spPr>
          <a:xfrm>
            <a:off x="715617" y="2787350"/>
            <a:ext cx="283150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4000"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Microbioma</a:t>
            </a:r>
            <a:endParaRPr kumimoji="0" lang="pt-BR" sz="40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8" name="CaixaDeTexto 3">
            <a:extLst>
              <a:ext uri="{FF2B5EF4-FFF2-40B4-BE49-F238E27FC236}">
                <a16:creationId xmlns:a16="http://schemas.microsoft.com/office/drawing/2014/main" id="{B920262A-54FC-60AB-DFC6-8B2E611A9893}"/>
              </a:ext>
            </a:extLst>
          </p:cNvPr>
          <p:cNvGraphicFramePr/>
          <p:nvPr>
            <p:extLst>
              <p:ext uri="{D42A27DB-BD31-4B8C-83A1-F6EECF244321}">
                <p14:modId xmlns:p14="http://schemas.microsoft.com/office/powerpoint/2010/main" val="209532729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777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E0BAEE9D-A7BA-29F8-B74E-20864198FC2E}"/>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100" kern="1200">
                <a:solidFill>
                  <a:srgbClr val="FFFFFF"/>
                </a:solidFill>
                <a:latin typeface="+mj-lt"/>
                <a:ea typeface="+mj-ea"/>
                <a:cs typeface="+mj-cs"/>
              </a:rPr>
              <a:t>Microbioma poderia ser um biomarcador clinicamente útil?</a:t>
            </a:r>
          </a:p>
        </p:txBody>
      </p:sp>
      <p:sp>
        <p:nvSpPr>
          <p:cNvPr id="3" name="CaixaDeTexto 2">
            <a:extLst>
              <a:ext uri="{FF2B5EF4-FFF2-40B4-BE49-F238E27FC236}">
                <a16:creationId xmlns:a16="http://schemas.microsoft.com/office/drawing/2014/main" id="{18CFB562-B01C-881E-62F7-122BAE81FFC1}"/>
              </a:ext>
            </a:extLst>
          </p:cNvPr>
          <p:cNvSpPr txBox="1"/>
          <p:nvPr/>
        </p:nvSpPr>
        <p:spPr>
          <a:xfrm>
            <a:off x="4776788" y="642938"/>
            <a:ext cx="4441825" cy="4391025"/>
          </a:xfrm>
          <a:prstGeom prst="rect">
            <a:avLst/>
          </a:prstGeom>
          <a:noFill/>
        </p:spPr>
        <p:txBody>
          <a:bodyPr wrap="square" rtlCol="0" anchor="t">
            <a:normAutofit/>
          </a:bodyPr>
          <a:lstStyle/>
          <a:p>
            <a:pPr>
              <a:lnSpc>
                <a:spcPct val="90000"/>
              </a:lnSpc>
              <a:spcAft>
                <a:spcPts val="600"/>
              </a:spcAft>
            </a:pPr>
            <a:r>
              <a:rPr lang="pt-BR" sz="1500" b="1" dirty="0"/>
              <a:t>Exemplos:</a:t>
            </a:r>
          </a:p>
          <a:p>
            <a:pPr marL="285750" indent="-285750">
              <a:lnSpc>
                <a:spcPct val="90000"/>
              </a:lnSpc>
              <a:spcAft>
                <a:spcPts val="600"/>
              </a:spcAft>
              <a:buFont typeface="Arial" panose="020B0604020202020204" pitchFamily="34" charset="0"/>
              <a:buChar char="•"/>
            </a:pPr>
            <a:r>
              <a:rPr lang="pt-BR" sz="1500" dirty="0" err="1"/>
              <a:t>Sivan</a:t>
            </a:r>
            <a:r>
              <a:rPr lang="pt-BR" sz="1500" dirty="0"/>
              <a:t> A et al observou que transplante de </a:t>
            </a:r>
            <a:r>
              <a:rPr lang="pt-BR" sz="1500" dirty="0" err="1"/>
              <a:t>microbioma</a:t>
            </a:r>
            <a:r>
              <a:rPr lang="pt-BR" sz="1500" dirty="0"/>
              <a:t> fecal poderia restaurar a sensibilidade a tratamento anti-PD-L1 e melhorar a atividade </a:t>
            </a:r>
            <a:r>
              <a:rPr lang="pt-BR" sz="1500" dirty="0" err="1"/>
              <a:t>anti-tumoral</a:t>
            </a:r>
            <a:r>
              <a:rPr lang="pt-BR" sz="1500" dirty="0"/>
              <a:t> em ratos não-respondedores.</a:t>
            </a:r>
          </a:p>
          <a:p>
            <a:pPr marL="285750" indent="-285750">
              <a:lnSpc>
                <a:spcPct val="90000"/>
              </a:lnSpc>
              <a:spcAft>
                <a:spcPts val="600"/>
              </a:spcAft>
              <a:buFont typeface="Arial" panose="020B0604020202020204" pitchFamily="34" charset="0"/>
              <a:buChar char="•"/>
            </a:pPr>
            <a:endParaRPr lang="pt-BR" sz="1500" dirty="0"/>
          </a:p>
          <a:p>
            <a:pPr marL="285750" indent="-285750">
              <a:lnSpc>
                <a:spcPct val="90000"/>
              </a:lnSpc>
              <a:spcAft>
                <a:spcPts val="600"/>
              </a:spcAft>
              <a:buFont typeface="Arial" panose="020B0604020202020204" pitchFamily="34" charset="0"/>
              <a:buChar char="•"/>
            </a:pPr>
            <a:r>
              <a:rPr lang="pt-BR" sz="1500" dirty="0" err="1"/>
              <a:t>Gopalakrishnan</a:t>
            </a:r>
            <a:r>
              <a:rPr lang="pt-BR" sz="1500" dirty="0"/>
              <a:t> V et al notaram relação entre alta abundância de </a:t>
            </a:r>
            <a:r>
              <a:rPr lang="pt-BR" sz="1500" i="1" dirty="0" err="1"/>
              <a:t>Faecalibacterium</a:t>
            </a:r>
            <a:r>
              <a:rPr lang="pt-BR" sz="1500" i="1" dirty="0"/>
              <a:t> genus </a:t>
            </a:r>
            <a:r>
              <a:rPr lang="pt-BR" sz="1500" dirty="0"/>
              <a:t>e eleva taxa de resposta em pacientes que receberam tratamento anti-PD-1.</a:t>
            </a:r>
          </a:p>
          <a:p>
            <a:pPr marL="285750" indent="-285750">
              <a:lnSpc>
                <a:spcPct val="90000"/>
              </a:lnSpc>
              <a:spcAft>
                <a:spcPts val="600"/>
              </a:spcAft>
              <a:buFont typeface="Arial" panose="020B0604020202020204" pitchFamily="34" charset="0"/>
              <a:buChar char="•"/>
            </a:pPr>
            <a:endParaRPr lang="pt-BR" sz="1500" dirty="0"/>
          </a:p>
          <a:p>
            <a:pPr marL="285750" indent="-285750">
              <a:lnSpc>
                <a:spcPct val="90000"/>
              </a:lnSpc>
              <a:spcAft>
                <a:spcPts val="600"/>
              </a:spcAft>
              <a:buFont typeface="Arial" panose="020B0604020202020204" pitchFamily="34" charset="0"/>
              <a:buChar char="•"/>
            </a:pPr>
            <a:r>
              <a:rPr lang="pt-BR" sz="1500" dirty="0" err="1"/>
              <a:t>Disbiose</a:t>
            </a:r>
            <a:r>
              <a:rPr lang="pt-BR" sz="1500" dirty="0"/>
              <a:t> causada pela utilização de antibióticos parece influenciar a eficácia de terapia anti-PD-1/PD-L1. E a pouca resposta aos agentes poderia ser revertida pela recolonização com </a:t>
            </a:r>
            <a:r>
              <a:rPr kumimoji="0" lang="en-US" sz="1500" b="0" i="1" u="none" strike="noStrike" kern="1200" cap="none" spc="0" normalizeH="0" baseline="0" noProof="0" dirty="0" err="1">
                <a:ln>
                  <a:noFill/>
                </a:ln>
                <a:solidFill>
                  <a:prstClr val="black"/>
                </a:solidFill>
                <a:effectLst/>
                <a:uLnTx/>
                <a:uFillTx/>
                <a:latin typeface="Calibri" panose="020F0502020204030204"/>
                <a:ea typeface="+mn-ea"/>
                <a:cs typeface="+mn-cs"/>
              </a:rPr>
              <a:t>Akkermansia</a:t>
            </a:r>
            <a:r>
              <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500" b="0" i="1" u="none" strike="noStrike" kern="1200" cap="none" spc="0" normalizeH="0" baseline="0" noProof="0" dirty="0" err="1">
                <a:ln>
                  <a:noFill/>
                </a:ln>
                <a:solidFill>
                  <a:prstClr val="black"/>
                </a:solidFill>
                <a:effectLst/>
                <a:uLnTx/>
                <a:uFillTx/>
                <a:latin typeface="Calibri" panose="020F0502020204030204"/>
                <a:ea typeface="+mn-ea"/>
                <a:cs typeface="+mn-cs"/>
              </a:rPr>
              <a:t>muciniphila</a:t>
            </a:r>
            <a:r>
              <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Routy</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B et al, 2018).</a:t>
            </a:r>
            <a:endParaRPr lang="pt-BR" sz="1500" dirty="0"/>
          </a:p>
        </p:txBody>
      </p:sp>
      <p:sp>
        <p:nvSpPr>
          <p:cNvPr id="4" name="CaixaDeTexto 3">
            <a:extLst>
              <a:ext uri="{FF2B5EF4-FFF2-40B4-BE49-F238E27FC236}">
                <a16:creationId xmlns:a16="http://schemas.microsoft.com/office/drawing/2014/main" id="{97F489D4-1458-B644-1AEF-592F6B1D6DC5}"/>
              </a:ext>
            </a:extLst>
          </p:cNvPr>
          <p:cNvSpPr txBox="1"/>
          <p:nvPr/>
        </p:nvSpPr>
        <p:spPr>
          <a:xfrm>
            <a:off x="9264650" y="642938"/>
            <a:ext cx="2290763" cy="4391025"/>
          </a:xfrm>
          <a:prstGeom prst="rect">
            <a:avLst/>
          </a:prstGeom>
          <a:noFill/>
        </p:spPr>
        <p:txBody>
          <a:bodyPr wrap="square" rtlCol="0" anchor="t">
            <a:normAutofit/>
          </a:bodyPr>
          <a:lstStyle/>
          <a:p>
            <a:pPr marL="285750" indent="-285750">
              <a:lnSpc>
                <a:spcPct val="90000"/>
              </a:lnSpc>
              <a:spcAft>
                <a:spcPts val="600"/>
              </a:spcAft>
              <a:buFont typeface="Wingdings" panose="05000000000000000000" pitchFamily="2" charset="2"/>
              <a:buChar char="Ø"/>
            </a:pPr>
            <a:r>
              <a:rPr lang="pt-BR" sz="1500"/>
              <a:t>Melhor compreensão do eixo câncer-</a:t>
            </a:r>
            <a:r>
              <a:rPr lang="pt-BR" sz="1500" err="1"/>
              <a:t>microbioma</a:t>
            </a:r>
            <a:r>
              <a:rPr lang="pt-BR" sz="1500"/>
              <a:t>-resposta imune</a:t>
            </a:r>
          </a:p>
          <a:p>
            <a:pPr marL="285750" indent="-285750">
              <a:lnSpc>
                <a:spcPct val="90000"/>
              </a:lnSpc>
              <a:spcAft>
                <a:spcPts val="600"/>
              </a:spcAft>
              <a:buFont typeface="Wingdings" panose="05000000000000000000" pitchFamily="2" charset="2"/>
              <a:buChar char="Ø"/>
            </a:pPr>
            <a:r>
              <a:rPr lang="pt-BR" sz="1500"/>
              <a:t>Método ótimo para avaliação do </a:t>
            </a:r>
            <a:r>
              <a:rPr lang="pt-BR" sz="1500" err="1"/>
              <a:t>microbioma</a:t>
            </a:r>
            <a:r>
              <a:rPr lang="pt-BR" sz="1500"/>
              <a:t> intestinal e/ou respiratório ainda não foi determinado.</a:t>
            </a:r>
          </a:p>
          <a:p>
            <a:pPr marL="285750" indent="-285750">
              <a:lnSpc>
                <a:spcPct val="90000"/>
              </a:lnSpc>
              <a:spcAft>
                <a:spcPts val="600"/>
              </a:spcAft>
              <a:buFont typeface="Wingdings" panose="05000000000000000000" pitchFamily="2" charset="2"/>
              <a:buChar char="Ø"/>
            </a:pPr>
            <a:r>
              <a:rPr lang="pt-BR" sz="1500"/>
              <a:t>Impacto de fatores intrínsecos e extrínsecos como raça, dieta, tabagismo, antibióticos e outras exposições ambientais é ainda pouco compreendido.</a:t>
            </a:r>
          </a:p>
        </p:txBody>
      </p:sp>
      <p:sp>
        <p:nvSpPr>
          <p:cNvPr id="7" name="CaixaDeTexto 6">
            <a:extLst>
              <a:ext uri="{FF2B5EF4-FFF2-40B4-BE49-F238E27FC236}">
                <a16:creationId xmlns:a16="http://schemas.microsoft.com/office/drawing/2014/main" id="{5B9D9803-4714-0E90-3C0B-B0BDED7B8D9F}"/>
              </a:ext>
            </a:extLst>
          </p:cNvPr>
          <p:cNvSpPr txBox="1"/>
          <p:nvPr/>
        </p:nvSpPr>
        <p:spPr>
          <a:xfrm>
            <a:off x="4776788" y="5102225"/>
            <a:ext cx="6780213" cy="1108075"/>
          </a:xfrm>
          <a:prstGeom prst="rect">
            <a:avLst/>
          </a:prstGeom>
        </p:spPr>
        <p:style>
          <a:lnRef idx="2">
            <a:schemeClr val="dk1"/>
          </a:lnRef>
          <a:fillRef idx="1">
            <a:schemeClr val="lt1"/>
          </a:fillRef>
          <a:effectRef idx="0">
            <a:schemeClr val="dk1"/>
          </a:effectRef>
          <a:fontRef idx="minor">
            <a:schemeClr val="dk1"/>
          </a:fontRef>
        </p:style>
        <p:txBody>
          <a:bodyPr wrap="square"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pt-BR" sz="900" b="0" i="0" u="none" strike="noStrike" kern="1200" cap="none" spc="0" normalizeH="0" baseline="0" noProof="0" err="1">
                <a:ln>
                  <a:noFill/>
                </a:ln>
                <a:solidFill>
                  <a:schemeClr val="tx1"/>
                </a:solidFill>
                <a:effectLst/>
                <a:uLnTx/>
                <a:uFillTx/>
                <a:latin typeface="Calibri" panose="020F0502020204030204"/>
                <a:ea typeface="+mn-ea"/>
                <a:cs typeface="+mn-cs"/>
              </a:rPr>
              <a:t>Sivan</a:t>
            </a:r>
            <a:r>
              <a:rPr kumimoji="0" lang="pt-BR" sz="900" b="0" i="0" u="none" strike="noStrike" kern="1200" cap="none" spc="0" normalizeH="0" baseline="0" noProof="0">
                <a:ln>
                  <a:noFill/>
                </a:ln>
                <a:solidFill>
                  <a:schemeClr val="tx1"/>
                </a:solidFill>
                <a:effectLst/>
                <a:uLnTx/>
                <a:uFillTx/>
                <a:latin typeface="Calibri" panose="020F0502020204030204"/>
                <a:ea typeface="+mn-ea"/>
                <a:cs typeface="+mn-cs"/>
              </a:rPr>
              <a:t> A et al. Science. 2015;350:1084-1089.</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pt-BR" sz="900" b="0" i="0" u="none" strike="noStrike" kern="1200" cap="none" spc="0" normalizeH="0" baseline="0" noProof="0" err="1">
                <a:ln>
                  <a:noFill/>
                </a:ln>
                <a:solidFill>
                  <a:schemeClr val="tx1"/>
                </a:solidFill>
                <a:effectLst/>
                <a:uLnTx/>
                <a:uFillTx/>
                <a:latin typeface="Calibri" panose="020F0502020204030204"/>
                <a:ea typeface="+mn-ea"/>
                <a:cs typeface="+mn-cs"/>
              </a:rPr>
              <a:t>Gopalakrishnan</a:t>
            </a:r>
            <a:r>
              <a:rPr kumimoji="0" lang="pt-BR" sz="900" b="0" i="0" u="none" strike="noStrike" kern="1200" cap="none" spc="0" normalizeH="0" baseline="0" noProof="0">
                <a:ln>
                  <a:noFill/>
                </a:ln>
                <a:solidFill>
                  <a:schemeClr val="tx1"/>
                </a:solidFill>
                <a:effectLst/>
                <a:uLnTx/>
                <a:uFillTx/>
                <a:latin typeface="Calibri" panose="020F0502020204030204"/>
                <a:ea typeface="+mn-ea"/>
                <a:cs typeface="+mn-cs"/>
              </a:rPr>
              <a:t> V et al. Science. 2018;359:97-103.</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pt-BR" sz="900" b="0" i="0" u="none" strike="noStrike" kern="1200" cap="none" spc="0" normalizeH="0" baseline="0" noProof="0" err="1">
                <a:ln>
                  <a:noFill/>
                </a:ln>
                <a:solidFill>
                  <a:schemeClr val="tx1"/>
                </a:solidFill>
                <a:effectLst/>
                <a:uLnTx/>
                <a:uFillTx/>
                <a:latin typeface="Calibri" panose="020F0502020204030204"/>
                <a:ea typeface="+mn-ea"/>
                <a:cs typeface="+mn-cs"/>
              </a:rPr>
              <a:t>Routy</a:t>
            </a:r>
            <a:r>
              <a:rPr kumimoji="0" lang="pt-BR" sz="900" b="0" i="0" u="none" strike="noStrike" kern="1200" cap="none" spc="0" normalizeH="0" baseline="0" noProof="0">
                <a:ln>
                  <a:noFill/>
                </a:ln>
                <a:solidFill>
                  <a:schemeClr val="tx1"/>
                </a:solidFill>
                <a:effectLst/>
                <a:uLnTx/>
                <a:uFillTx/>
                <a:latin typeface="Calibri" panose="020F0502020204030204"/>
                <a:ea typeface="+mn-ea"/>
                <a:cs typeface="+mn-cs"/>
              </a:rPr>
              <a:t> B et al. Science. 2018;359:91-97.</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pt-BR" sz="900" b="0" i="0" u="none" strike="noStrike" kern="1200" cap="none" spc="0" normalizeH="0" baseline="0" noProof="0">
                <a:ln>
                  <a:noFill/>
                </a:ln>
                <a:solidFill>
                  <a:schemeClr val="tx1"/>
                </a:solidFill>
                <a:effectLst/>
                <a:uLnTx/>
                <a:uFillTx/>
                <a:latin typeface="Calibri" panose="020F0502020204030204"/>
                <a:ea typeface="+mn-ea"/>
                <a:cs typeface="+mn-cs"/>
              </a:rPr>
              <a:t>Yi M et al. Mol </a:t>
            </a:r>
            <a:r>
              <a:rPr kumimoji="0" lang="pt-BR" sz="900" b="0" i="0" u="none" strike="noStrike" kern="1200" cap="none" spc="0" normalizeH="0" baseline="0" noProof="0" err="1">
                <a:ln>
                  <a:noFill/>
                </a:ln>
                <a:solidFill>
                  <a:schemeClr val="tx1"/>
                </a:solidFill>
                <a:effectLst/>
                <a:uLnTx/>
                <a:uFillTx/>
                <a:latin typeface="Calibri" panose="020F0502020204030204"/>
                <a:ea typeface="+mn-ea"/>
                <a:cs typeface="+mn-cs"/>
              </a:rPr>
              <a:t>Cancer</a:t>
            </a:r>
            <a:r>
              <a:rPr kumimoji="0" lang="pt-BR" sz="900" b="0" i="0" u="none" strike="noStrike" kern="1200" cap="none" spc="0" normalizeH="0" baseline="0" noProof="0">
                <a:ln>
                  <a:noFill/>
                </a:ln>
                <a:solidFill>
                  <a:schemeClr val="tx1"/>
                </a:solidFill>
                <a:effectLst/>
                <a:uLnTx/>
                <a:uFillTx/>
                <a:latin typeface="Calibri" panose="020F0502020204030204"/>
                <a:ea typeface="+mn-ea"/>
                <a:cs typeface="+mn-cs"/>
              </a:rPr>
              <a:t>. 2018;17:129.</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pt-BR" sz="900" b="0" i="0" u="none" strike="noStrike" kern="1200" cap="none" spc="0" normalizeH="0" baseline="0" noProof="0">
                <a:ln>
                  <a:noFill/>
                </a:ln>
                <a:effectLst/>
                <a:uLnTx/>
                <a:uFillTx/>
                <a:latin typeface="Calibri" panose="020F0502020204030204"/>
                <a:ea typeface="+mn-ea"/>
                <a:cs typeface="+mn-cs"/>
              </a:rPr>
              <a:t>Mino-</a:t>
            </a:r>
            <a:r>
              <a:rPr kumimoji="0" lang="pt-BR" sz="900" b="0" i="0" u="none" strike="noStrike" kern="1200" cap="none" spc="0" normalizeH="0" baseline="0" noProof="0" err="1">
                <a:ln>
                  <a:noFill/>
                </a:ln>
                <a:effectLst/>
                <a:uLnTx/>
                <a:uFillTx/>
                <a:latin typeface="Calibri" panose="020F0502020204030204"/>
                <a:ea typeface="+mn-ea"/>
                <a:cs typeface="+mn-cs"/>
              </a:rPr>
              <a:t>Kenudson</a:t>
            </a:r>
            <a:r>
              <a:rPr kumimoji="0" lang="pt-BR" sz="900" b="0" i="0" u="none" strike="noStrike" kern="1200" cap="none" spc="0" normalizeH="0" baseline="0" noProof="0">
                <a:ln>
                  <a:noFill/>
                </a:ln>
                <a:effectLst/>
                <a:uLnTx/>
                <a:uFillTx/>
                <a:latin typeface="Calibri" panose="020F0502020204030204"/>
                <a:ea typeface="+mn-ea"/>
                <a:cs typeface="+mn-cs"/>
              </a:rPr>
              <a:t> M et al. J </a:t>
            </a:r>
            <a:r>
              <a:rPr kumimoji="0" lang="pt-BR" sz="900" b="0" i="0" u="none" strike="noStrike" kern="1200" cap="none" spc="0" normalizeH="0" baseline="0" noProof="0" err="1">
                <a:ln>
                  <a:noFill/>
                </a:ln>
                <a:effectLst/>
                <a:uLnTx/>
                <a:uFillTx/>
                <a:latin typeface="Calibri" panose="020F0502020204030204"/>
                <a:ea typeface="+mn-ea"/>
                <a:cs typeface="+mn-cs"/>
              </a:rPr>
              <a:t>Thorac</a:t>
            </a:r>
            <a:r>
              <a:rPr kumimoji="0" lang="pt-BR" sz="900" b="0" i="0" u="none" strike="noStrike" kern="1200" cap="none" spc="0" normalizeH="0" baseline="0" noProof="0">
                <a:ln>
                  <a:noFill/>
                </a:ln>
                <a:effectLst/>
                <a:uLnTx/>
                <a:uFillTx/>
                <a:latin typeface="Calibri" panose="020F0502020204030204"/>
                <a:ea typeface="+mn-ea"/>
                <a:cs typeface="+mn-cs"/>
              </a:rPr>
              <a:t> </a:t>
            </a:r>
            <a:r>
              <a:rPr kumimoji="0" lang="pt-BR" sz="900" b="0" i="0" u="none" strike="noStrike" kern="1200" cap="none" spc="0" normalizeH="0" baseline="0" noProof="0" err="1">
                <a:ln>
                  <a:noFill/>
                </a:ln>
                <a:effectLst/>
                <a:uLnTx/>
                <a:uFillTx/>
                <a:latin typeface="Calibri" panose="020F0502020204030204"/>
                <a:ea typeface="+mn-ea"/>
                <a:cs typeface="+mn-cs"/>
              </a:rPr>
              <a:t>Oncol</a:t>
            </a:r>
            <a:r>
              <a:rPr kumimoji="0" lang="pt-BR" sz="900" b="0" i="0" u="none" strike="noStrike" kern="1200" cap="none" spc="0" normalizeH="0" baseline="0" noProof="0">
                <a:ln>
                  <a:noFill/>
                </a:ln>
                <a:effectLst/>
                <a:uLnTx/>
                <a:uFillTx/>
                <a:latin typeface="Calibri" panose="020F0502020204030204"/>
                <a:ea typeface="+mn-ea"/>
                <a:cs typeface="+mn-cs"/>
              </a:rPr>
              <a:t>. 2022 Dec;17(12):1335-1354.</a:t>
            </a:r>
            <a:endParaRPr kumimoji="0" lang="pt-BR"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7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ixaDeTexto 3">
            <a:extLst>
              <a:ext uri="{FF2B5EF4-FFF2-40B4-BE49-F238E27FC236}">
                <a16:creationId xmlns:a16="http://schemas.microsoft.com/office/drawing/2014/main" id="{7BFF326F-B87E-034C-5D19-CD1BB0F5A1A1}"/>
              </a:ext>
            </a:extLst>
          </p:cNvPr>
          <p:cNvSpPr txBox="1"/>
          <p:nvPr/>
        </p:nvSpPr>
        <p:spPr>
          <a:xfrm>
            <a:off x="6687737" y="1384296"/>
            <a:ext cx="4605340"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a:solidFill>
                  <a:schemeClr val="bg1"/>
                </a:solidFill>
                <a:latin typeface="+mj-lt"/>
                <a:ea typeface="+mj-ea"/>
                <a:cs typeface="+mj-cs"/>
              </a:rPr>
              <a:t>Métodos para detecção de biomarcadores</a:t>
            </a:r>
          </a:p>
        </p:txBody>
      </p:sp>
      <p:sp>
        <p:nvSpPr>
          <p:cNvPr id="41" name="Rectangle 40">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Agrupar 15">
            <a:extLst>
              <a:ext uri="{FF2B5EF4-FFF2-40B4-BE49-F238E27FC236}">
                <a16:creationId xmlns:a16="http://schemas.microsoft.com/office/drawing/2014/main" id="{11104007-1F61-61BA-C14E-2CB826FEC5F2}"/>
              </a:ext>
            </a:extLst>
          </p:cNvPr>
          <p:cNvGrpSpPr/>
          <p:nvPr/>
        </p:nvGrpSpPr>
        <p:grpSpPr>
          <a:xfrm>
            <a:off x="1175975" y="4057000"/>
            <a:ext cx="9775803" cy="1426032"/>
            <a:chOff x="191650" y="4622926"/>
            <a:chExt cx="10368817" cy="780843"/>
          </a:xfrm>
        </p:grpSpPr>
        <p:sp>
          <p:nvSpPr>
            <p:cNvPr id="5" name="CaixaDeTexto 4">
              <a:extLst>
                <a:ext uri="{FF2B5EF4-FFF2-40B4-BE49-F238E27FC236}">
                  <a16:creationId xmlns:a16="http://schemas.microsoft.com/office/drawing/2014/main" id="{C4E9595E-4D16-E1D5-354B-13E8C910787C}"/>
                </a:ext>
              </a:extLst>
            </p:cNvPr>
            <p:cNvSpPr txBox="1"/>
            <p:nvPr/>
          </p:nvSpPr>
          <p:spPr>
            <a:xfrm>
              <a:off x="191650" y="4622926"/>
              <a:ext cx="3602031" cy="7808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397984">
                <a:spcAft>
                  <a:spcPts val="502"/>
                </a:spcAft>
              </a:pPr>
              <a:r>
                <a:rPr lang="pt-BR" sz="1400" kern="1200">
                  <a:solidFill>
                    <a:schemeClr val="dk1"/>
                  </a:solidFill>
                  <a:latin typeface="+mn-lt"/>
                  <a:ea typeface="+mn-ea"/>
                  <a:cs typeface="+mn-cs"/>
                </a:rPr>
                <a:t>DNA (NGS, FISH, RT/PCR):</a:t>
              </a:r>
            </a:p>
            <a:p>
              <a:pPr defTabSz="397984">
                <a:spcAft>
                  <a:spcPts val="502"/>
                </a:spcAft>
              </a:pPr>
              <a:r>
                <a:rPr lang="pt-BR" sz="1400" kern="1200">
                  <a:solidFill>
                    <a:schemeClr val="dk1"/>
                  </a:solidFill>
                  <a:latin typeface="+mn-lt"/>
                  <a:ea typeface="+mn-ea"/>
                  <a:cs typeface="+mn-cs"/>
                </a:rPr>
                <a:t>SNV (</a:t>
              </a:r>
              <a:r>
                <a:rPr lang="pt-BR" sz="1400" i="1" kern="1200">
                  <a:solidFill>
                    <a:schemeClr val="dk1"/>
                  </a:solidFill>
                  <a:latin typeface="+mn-lt"/>
                  <a:ea typeface="+mn-ea"/>
                  <a:cs typeface="+mn-cs"/>
                </a:rPr>
                <a:t>single </a:t>
              </a:r>
              <a:r>
                <a:rPr lang="pt-BR" sz="1400" i="1" kern="1200" err="1">
                  <a:solidFill>
                    <a:schemeClr val="dk1"/>
                  </a:solidFill>
                  <a:latin typeface="+mn-lt"/>
                  <a:ea typeface="+mn-ea"/>
                  <a:cs typeface="+mn-cs"/>
                </a:rPr>
                <a:t>nucleotide</a:t>
              </a:r>
              <a:r>
                <a:rPr lang="pt-BR" sz="1400" i="1" kern="1200">
                  <a:solidFill>
                    <a:schemeClr val="dk1"/>
                  </a:solidFill>
                  <a:latin typeface="+mn-lt"/>
                  <a:ea typeface="+mn-ea"/>
                  <a:cs typeface="+mn-cs"/>
                </a:rPr>
                <a:t> </a:t>
              </a:r>
              <a:r>
                <a:rPr lang="pt-BR" sz="1400" i="1" kern="1200" err="1">
                  <a:solidFill>
                    <a:schemeClr val="dk1"/>
                  </a:solidFill>
                  <a:latin typeface="+mn-lt"/>
                  <a:ea typeface="+mn-ea"/>
                  <a:cs typeface="+mn-cs"/>
                </a:rPr>
                <a:t>variant</a:t>
              </a:r>
              <a:r>
                <a:rPr lang="pt-BR" sz="1400" kern="1200">
                  <a:solidFill>
                    <a:schemeClr val="dk1"/>
                  </a:solidFill>
                  <a:latin typeface="+mn-lt"/>
                  <a:ea typeface="+mn-ea"/>
                  <a:cs typeface="+mn-cs"/>
                </a:rPr>
                <a:t>)</a:t>
              </a:r>
            </a:p>
            <a:p>
              <a:pPr defTabSz="397984">
                <a:spcAft>
                  <a:spcPts val="502"/>
                </a:spcAft>
              </a:pPr>
              <a:r>
                <a:rPr lang="pt-BR" sz="1400" kern="1200">
                  <a:solidFill>
                    <a:schemeClr val="dk1"/>
                  </a:solidFill>
                  <a:latin typeface="+mn-lt"/>
                  <a:ea typeface="+mn-ea"/>
                  <a:cs typeface="+mn-cs"/>
                </a:rPr>
                <a:t>Deleções e inserções</a:t>
              </a:r>
            </a:p>
            <a:p>
              <a:pPr defTabSz="397984">
                <a:spcAft>
                  <a:spcPts val="502"/>
                </a:spcAft>
              </a:pPr>
              <a:r>
                <a:rPr lang="pt-BR" sz="1400" kern="1200">
                  <a:solidFill>
                    <a:schemeClr val="dk1"/>
                  </a:solidFill>
                  <a:latin typeface="+mn-lt"/>
                  <a:ea typeface="+mn-ea"/>
                  <a:cs typeface="+mn-cs"/>
                </a:rPr>
                <a:t>Amplificação/variação no número de cópias</a:t>
              </a:r>
            </a:p>
            <a:p>
              <a:pPr defTabSz="397984">
                <a:spcAft>
                  <a:spcPts val="502"/>
                </a:spcAft>
              </a:pPr>
              <a:r>
                <a:rPr lang="pt-BR" sz="1400" kern="1200">
                  <a:solidFill>
                    <a:schemeClr val="dk1"/>
                  </a:solidFill>
                  <a:latin typeface="+mn-lt"/>
                  <a:ea typeface="+mn-ea"/>
                  <a:cs typeface="+mn-cs"/>
                </a:rPr>
                <a:t>Rearranjos</a:t>
              </a:r>
              <a:endParaRPr lang="pt-BR" sz="1400"/>
            </a:p>
          </p:txBody>
        </p:sp>
        <p:sp>
          <p:nvSpPr>
            <p:cNvPr id="6" name="CaixaDeTexto 5">
              <a:extLst>
                <a:ext uri="{FF2B5EF4-FFF2-40B4-BE49-F238E27FC236}">
                  <a16:creationId xmlns:a16="http://schemas.microsoft.com/office/drawing/2014/main" id="{17EFB13C-DB95-61A1-D920-4B573EF7317D}"/>
                </a:ext>
              </a:extLst>
            </p:cNvPr>
            <p:cNvSpPr txBox="1"/>
            <p:nvPr/>
          </p:nvSpPr>
          <p:spPr>
            <a:xfrm>
              <a:off x="5165498" y="4860929"/>
              <a:ext cx="2140881" cy="474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397984">
                <a:spcAft>
                  <a:spcPts val="502"/>
                </a:spcAft>
              </a:pPr>
              <a:r>
                <a:rPr lang="pt-BR" sz="1400" kern="1200" dirty="0">
                  <a:solidFill>
                    <a:schemeClr val="dk1"/>
                  </a:solidFill>
                  <a:latin typeface="+mn-lt"/>
                  <a:ea typeface="+mn-ea"/>
                  <a:cs typeface="+mn-cs"/>
                </a:rPr>
                <a:t>RNA (NGS, ISH, RT/PCR):</a:t>
              </a:r>
            </a:p>
            <a:p>
              <a:pPr defTabSz="397984">
                <a:spcAft>
                  <a:spcPts val="502"/>
                </a:spcAft>
              </a:pPr>
              <a:r>
                <a:rPr lang="pt-BR" sz="1400" kern="1200" dirty="0">
                  <a:solidFill>
                    <a:schemeClr val="dk1"/>
                  </a:solidFill>
                  <a:latin typeface="+mn-lt"/>
                  <a:ea typeface="+mn-ea"/>
                  <a:cs typeface="+mn-cs"/>
                </a:rPr>
                <a:t>Expressão gênica</a:t>
              </a:r>
            </a:p>
            <a:p>
              <a:pPr defTabSz="397984">
                <a:spcAft>
                  <a:spcPts val="502"/>
                </a:spcAft>
              </a:pPr>
              <a:r>
                <a:rPr lang="pt-BR" sz="1400" kern="1200" dirty="0">
                  <a:solidFill>
                    <a:schemeClr val="dk1"/>
                  </a:solidFill>
                  <a:latin typeface="+mn-lt"/>
                  <a:ea typeface="+mn-ea"/>
                  <a:cs typeface="+mn-cs"/>
                </a:rPr>
                <a:t>Transcritos de fusão</a:t>
              </a:r>
              <a:endParaRPr lang="pt-BR" sz="1400" dirty="0"/>
            </a:p>
          </p:txBody>
        </p:sp>
        <p:sp>
          <p:nvSpPr>
            <p:cNvPr id="7" name="CaixaDeTexto 6">
              <a:extLst>
                <a:ext uri="{FF2B5EF4-FFF2-40B4-BE49-F238E27FC236}">
                  <a16:creationId xmlns:a16="http://schemas.microsoft.com/office/drawing/2014/main" id="{80154282-4CF9-9113-184C-F139BF86CED5}"/>
                </a:ext>
              </a:extLst>
            </p:cNvPr>
            <p:cNvSpPr txBox="1"/>
            <p:nvPr/>
          </p:nvSpPr>
          <p:spPr>
            <a:xfrm>
              <a:off x="8678753" y="4925371"/>
              <a:ext cx="1881714" cy="4395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397984">
                <a:spcAft>
                  <a:spcPts val="502"/>
                </a:spcAft>
              </a:pPr>
              <a:r>
                <a:rPr lang="pt-BR" sz="1400" kern="1200" dirty="0">
                  <a:solidFill>
                    <a:schemeClr val="dk1"/>
                  </a:solidFill>
                  <a:latin typeface="+mn-lt"/>
                  <a:ea typeface="+mn-ea"/>
                  <a:cs typeface="+mn-cs"/>
                </a:rPr>
                <a:t>Proteínas (IHQ, ELISA):</a:t>
              </a:r>
            </a:p>
            <a:p>
              <a:pPr defTabSz="397984">
                <a:spcAft>
                  <a:spcPts val="502"/>
                </a:spcAft>
              </a:pPr>
              <a:r>
                <a:rPr lang="pt-BR" sz="1400" kern="1200" dirty="0">
                  <a:solidFill>
                    <a:schemeClr val="dk1"/>
                  </a:solidFill>
                  <a:latin typeface="+mn-lt"/>
                  <a:ea typeface="+mn-ea"/>
                  <a:cs typeface="+mn-cs"/>
                </a:rPr>
                <a:t>Expressão </a:t>
              </a:r>
              <a:r>
                <a:rPr lang="pt-BR" sz="1400" kern="1200" dirty="0" err="1">
                  <a:solidFill>
                    <a:schemeClr val="dk1"/>
                  </a:solidFill>
                  <a:latin typeface="+mn-lt"/>
                  <a:ea typeface="+mn-ea"/>
                  <a:cs typeface="+mn-cs"/>
                </a:rPr>
                <a:t>protéica</a:t>
              </a:r>
              <a:endParaRPr lang="pt-BR" sz="1400" dirty="0"/>
            </a:p>
          </p:txBody>
        </p:sp>
        <p:cxnSp>
          <p:nvCxnSpPr>
            <p:cNvPr id="9" name="Conector reto 8">
              <a:extLst>
                <a:ext uri="{FF2B5EF4-FFF2-40B4-BE49-F238E27FC236}">
                  <a16:creationId xmlns:a16="http://schemas.microsoft.com/office/drawing/2014/main" id="{9890F664-75E2-4AF9-89DB-7156F85A70B6}"/>
                </a:ext>
              </a:extLst>
            </p:cNvPr>
            <p:cNvCxnSpPr>
              <a:cxnSpLocks/>
            </p:cNvCxnSpPr>
            <p:nvPr/>
          </p:nvCxnSpPr>
          <p:spPr>
            <a:xfrm>
              <a:off x="4156331" y="5115123"/>
              <a:ext cx="685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768541D6-07CA-F26C-D238-21D9BE47B352}"/>
                </a:ext>
              </a:extLst>
            </p:cNvPr>
            <p:cNvCxnSpPr>
              <a:cxnSpLocks/>
            </p:cNvCxnSpPr>
            <p:nvPr/>
          </p:nvCxnSpPr>
          <p:spPr>
            <a:xfrm>
              <a:off x="7478429" y="5143188"/>
              <a:ext cx="1055404"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 name="Imagem 2" descr="Tabela&#10;&#10;Descrição gerada automaticamente">
            <a:extLst>
              <a:ext uri="{FF2B5EF4-FFF2-40B4-BE49-F238E27FC236}">
                <a16:creationId xmlns:a16="http://schemas.microsoft.com/office/drawing/2014/main" id="{38CABA46-E215-44A5-6DAA-9B5810B046BE}"/>
              </a:ext>
            </a:extLst>
          </p:cNvPr>
          <p:cNvPicPr>
            <a:picLocks noChangeAspect="1"/>
          </p:cNvPicPr>
          <p:nvPr/>
        </p:nvPicPr>
        <p:blipFill>
          <a:blip r:embed="rId2">
            <a:alphaModFix/>
          </a:blip>
          <a:stretch>
            <a:fillRect/>
          </a:stretch>
        </p:blipFill>
        <p:spPr>
          <a:xfrm>
            <a:off x="445502" y="1964571"/>
            <a:ext cx="5974146" cy="1493536"/>
          </a:xfrm>
          <a:prstGeom prst="rect">
            <a:avLst/>
          </a:prstGeom>
        </p:spPr>
      </p:pic>
      <p:sp>
        <p:nvSpPr>
          <p:cNvPr id="17" name="CaixaDeTexto 16">
            <a:extLst>
              <a:ext uri="{FF2B5EF4-FFF2-40B4-BE49-F238E27FC236}">
                <a16:creationId xmlns:a16="http://schemas.microsoft.com/office/drawing/2014/main" id="{F07D9715-07C3-95CA-6EE3-B6F17285A117}"/>
              </a:ext>
            </a:extLst>
          </p:cNvPr>
          <p:cNvSpPr txBox="1"/>
          <p:nvPr/>
        </p:nvSpPr>
        <p:spPr>
          <a:xfrm>
            <a:off x="7883798" y="6358178"/>
            <a:ext cx="4152377" cy="246221"/>
          </a:xfrm>
          <a:prstGeom prst="rect">
            <a:avLst/>
          </a:prstGeom>
          <a:noFill/>
        </p:spPr>
        <p:txBody>
          <a:bodyPr wrap="square">
            <a:spAutoFit/>
          </a:bodyPr>
          <a:lstStyle/>
          <a:p>
            <a:pPr algn="just"/>
            <a:r>
              <a:rPr lang="en-US" sz="1000" dirty="0">
                <a:solidFill>
                  <a:schemeClr val="bg1"/>
                </a:solidFill>
              </a:rPr>
              <a:t>IASLC Atlas of Molecular Testing for Targeted Therapy in Lung Cancer, 2023.</a:t>
            </a:r>
            <a:endParaRPr lang="pt-BR" sz="1000" dirty="0">
              <a:solidFill>
                <a:schemeClr val="bg1"/>
              </a:solidFill>
            </a:endParaRPr>
          </a:p>
        </p:txBody>
      </p:sp>
    </p:spTree>
    <p:extLst>
      <p:ext uri="{BB962C8B-B14F-4D97-AF65-F5344CB8AC3E}">
        <p14:creationId xmlns:p14="http://schemas.microsoft.com/office/powerpoint/2010/main" val="3058205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B42A9FCB-2F40-4AC8-EB9C-714E58E97FF0}"/>
              </a:ext>
            </a:extLst>
          </p:cNvPr>
          <p:cNvSpPr/>
          <p:nvPr/>
        </p:nvSpPr>
        <p:spPr>
          <a:xfrm>
            <a:off x="0" y="6389294"/>
            <a:ext cx="12192000" cy="4687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7DE12E67-4FA2-EA51-F736-3F5120F09495}"/>
              </a:ext>
            </a:extLst>
          </p:cNvPr>
          <p:cNvSpPr txBox="1"/>
          <p:nvPr/>
        </p:nvSpPr>
        <p:spPr>
          <a:xfrm>
            <a:off x="387275" y="322728"/>
            <a:ext cx="5798372" cy="707886"/>
          </a:xfrm>
          <a:prstGeom prst="rect">
            <a:avLst/>
          </a:prstGeom>
          <a:noFill/>
        </p:spPr>
        <p:txBody>
          <a:bodyPr wrap="square" rtlCol="0">
            <a:spAutoFit/>
          </a:bodyPr>
          <a:lstStyle/>
          <a:p>
            <a:r>
              <a:rPr lang="pt-BR" sz="4000" b="1" dirty="0">
                <a:solidFill>
                  <a:srgbClr val="0070C0"/>
                </a:solidFill>
              </a:rPr>
              <a:t>Novas Tecnologias</a:t>
            </a:r>
          </a:p>
        </p:txBody>
      </p:sp>
      <p:sp>
        <p:nvSpPr>
          <p:cNvPr id="3" name="CaixaDeTexto 2">
            <a:extLst>
              <a:ext uri="{FF2B5EF4-FFF2-40B4-BE49-F238E27FC236}">
                <a16:creationId xmlns:a16="http://schemas.microsoft.com/office/drawing/2014/main" id="{9AE11A30-9883-6454-9A1D-B06833322099}"/>
              </a:ext>
            </a:extLst>
          </p:cNvPr>
          <p:cNvSpPr txBox="1"/>
          <p:nvPr/>
        </p:nvSpPr>
        <p:spPr>
          <a:xfrm>
            <a:off x="476931" y="1873278"/>
            <a:ext cx="359664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arenBoth"/>
            </a:pPr>
            <a:r>
              <a:rPr lang="en-US" sz="2000" dirty="0" err="1"/>
              <a:t>Biópsia</a:t>
            </a:r>
            <a:r>
              <a:rPr lang="en-US" sz="2000" dirty="0"/>
              <a:t> </a:t>
            </a:r>
            <a:r>
              <a:rPr lang="en-US" sz="2000" dirty="0" err="1"/>
              <a:t>líquida</a:t>
            </a:r>
            <a:r>
              <a:rPr lang="en-US" sz="2000" dirty="0"/>
              <a:t> (DNA tumoral </a:t>
            </a:r>
            <a:r>
              <a:rPr lang="en-US" sz="2000" dirty="0" err="1"/>
              <a:t>circulante</a:t>
            </a:r>
            <a:r>
              <a:rPr lang="en-US" sz="2000" dirty="0"/>
              <a:t> – </a:t>
            </a:r>
            <a:r>
              <a:rPr lang="en-US" sz="2000" dirty="0" err="1"/>
              <a:t>ctDNA</a:t>
            </a:r>
            <a:r>
              <a:rPr lang="en-US" sz="2000" dirty="0"/>
              <a:t>)</a:t>
            </a:r>
          </a:p>
          <a:p>
            <a:pPr marL="342900" indent="-342900">
              <a:buAutoNum type="arabicParenBoth"/>
            </a:pPr>
            <a:r>
              <a:rPr lang="en-US" sz="2000" dirty="0" err="1"/>
              <a:t>Análise</a:t>
            </a:r>
            <a:r>
              <a:rPr lang="en-US" sz="2000" dirty="0"/>
              <a:t> </a:t>
            </a:r>
            <a:r>
              <a:rPr lang="en-US" sz="2000" dirty="0" err="1"/>
              <a:t>tecidual</a:t>
            </a:r>
            <a:r>
              <a:rPr lang="en-US" sz="2000" dirty="0"/>
              <a:t> multiplex</a:t>
            </a:r>
          </a:p>
          <a:p>
            <a:pPr marL="342900" indent="-342900">
              <a:buAutoNum type="arabicParenBoth"/>
            </a:pPr>
            <a:r>
              <a:rPr lang="en-US" sz="2000" dirty="0"/>
              <a:t>AI</a:t>
            </a:r>
            <a:endParaRPr lang="pt-BR" sz="2000" dirty="0"/>
          </a:p>
        </p:txBody>
      </p:sp>
      <p:pic>
        <p:nvPicPr>
          <p:cNvPr id="5" name="Imagem 4">
            <a:extLst>
              <a:ext uri="{FF2B5EF4-FFF2-40B4-BE49-F238E27FC236}">
                <a16:creationId xmlns:a16="http://schemas.microsoft.com/office/drawing/2014/main" id="{6C38E5FE-04E0-56B0-8450-E77427CDF1B9}"/>
              </a:ext>
            </a:extLst>
          </p:cNvPr>
          <p:cNvPicPr>
            <a:picLocks noChangeAspect="1"/>
          </p:cNvPicPr>
          <p:nvPr/>
        </p:nvPicPr>
        <p:blipFill>
          <a:blip r:embed="rId3"/>
          <a:stretch>
            <a:fillRect/>
          </a:stretch>
        </p:blipFill>
        <p:spPr>
          <a:xfrm>
            <a:off x="4456923" y="155386"/>
            <a:ext cx="7679362" cy="4068688"/>
          </a:xfrm>
          <a:prstGeom prst="rect">
            <a:avLst/>
          </a:prstGeom>
        </p:spPr>
      </p:pic>
      <p:sp>
        <p:nvSpPr>
          <p:cNvPr id="6" name="CaixaDeTexto 5">
            <a:extLst>
              <a:ext uri="{FF2B5EF4-FFF2-40B4-BE49-F238E27FC236}">
                <a16:creationId xmlns:a16="http://schemas.microsoft.com/office/drawing/2014/main" id="{9BF953F3-6134-CD95-21C3-BA3A7731291A}"/>
              </a:ext>
            </a:extLst>
          </p:cNvPr>
          <p:cNvSpPr txBox="1"/>
          <p:nvPr/>
        </p:nvSpPr>
        <p:spPr>
          <a:xfrm>
            <a:off x="8342389" y="6391848"/>
            <a:ext cx="384961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000" b="0" i="0" u="none" strike="noStrike" kern="1200" cap="none" spc="0" normalizeH="0" baseline="0" noProof="0" dirty="0">
                <a:ln>
                  <a:noFill/>
                </a:ln>
                <a:solidFill>
                  <a:schemeClr val="bg1"/>
                </a:solidFill>
                <a:effectLst/>
                <a:uLnTx/>
                <a:uFillTx/>
                <a:latin typeface="Calibri" panose="020F0502020204030204"/>
                <a:ea typeface="+mn-ea"/>
                <a:cs typeface="+mn-cs"/>
              </a:rPr>
              <a:t>Mino-</a:t>
            </a:r>
            <a:r>
              <a:rPr kumimoji="0" lang="pt-BR" sz="1000" b="0" i="0" u="none" strike="noStrike" kern="1200" cap="none" spc="0" normalizeH="0" baseline="0" noProof="0" dirty="0" err="1">
                <a:ln>
                  <a:noFill/>
                </a:ln>
                <a:solidFill>
                  <a:schemeClr val="bg1"/>
                </a:solidFill>
                <a:effectLst/>
                <a:uLnTx/>
                <a:uFillTx/>
                <a:latin typeface="Calibri" panose="020F0502020204030204"/>
                <a:ea typeface="+mn-ea"/>
                <a:cs typeface="+mn-cs"/>
              </a:rPr>
              <a:t>Kenudson</a:t>
            </a:r>
            <a:r>
              <a:rPr kumimoji="0" lang="pt-BR" sz="1000" b="0" i="0" u="none" strike="noStrike" kern="1200" cap="none" spc="0" normalizeH="0" baseline="0" noProof="0" dirty="0">
                <a:ln>
                  <a:noFill/>
                </a:ln>
                <a:solidFill>
                  <a:schemeClr val="bg1"/>
                </a:solidFill>
                <a:effectLst/>
                <a:uLnTx/>
                <a:uFillTx/>
                <a:latin typeface="Calibri" panose="020F0502020204030204"/>
                <a:ea typeface="+mn-ea"/>
                <a:cs typeface="+mn-cs"/>
              </a:rPr>
              <a:t> M et al. J </a:t>
            </a:r>
            <a:r>
              <a:rPr kumimoji="0" lang="pt-BR" sz="1000" b="0" i="0" u="none" strike="noStrike" kern="1200" cap="none" spc="0" normalizeH="0" baseline="0" noProof="0" dirty="0" err="1">
                <a:ln>
                  <a:noFill/>
                </a:ln>
                <a:solidFill>
                  <a:schemeClr val="bg1"/>
                </a:solidFill>
                <a:effectLst/>
                <a:uLnTx/>
                <a:uFillTx/>
                <a:latin typeface="Calibri" panose="020F0502020204030204"/>
                <a:ea typeface="+mn-ea"/>
                <a:cs typeface="+mn-cs"/>
              </a:rPr>
              <a:t>Thorac</a:t>
            </a:r>
            <a:r>
              <a:rPr kumimoji="0" lang="pt-BR" sz="10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pt-BR" sz="1000" b="0" i="0" u="none" strike="noStrike" kern="1200" cap="none" spc="0" normalizeH="0" baseline="0" noProof="0" dirty="0" err="1">
                <a:ln>
                  <a:noFill/>
                </a:ln>
                <a:solidFill>
                  <a:schemeClr val="bg1"/>
                </a:solidFill>
                <a:effectLst/>
                <a:uLnTx/>
                <a:uFillTx/>
                <a:latin typeface="Calibri" panose="020F0502020204030204"/>
                <a:ea typeface="+mn-ea"/>
                <a:cs typeface="+mn-cs"/>
              </a:rPr>
              <a:t>Oncol</a:t>
            </a:r>
            <a:r>
              <a:rPr kumimoji="0" lang="pt-BR" sz="1000" b="0" i="0" u="none" strike="noStrike" kern="1200" cap="none" spc="0" normalizeH="0" baseline="0" noProof="0" dirty="0">
                <a:ln>
                  <a:noFill/>
                </a:ln>
                <a:solidFill>
                  <a:schemeClr val="bg1"/>
                </a:solidFill>
                <a:effectLst/>
                <a:uLnTx/>
                <a:uFillTx/>
                <a:latin typeface="Calibri" panose="020F0502020204030204"/>
                <a:ea typeface="+mn-ea"/>
                <a:cs typeface="+mn-cs"/>
              </a:rPr>
              <a:t>. 2022 Dec;17(12):1335-1354.</a:t>
            </a:r>
          </a:p>
        </p:txBody>
      </p:sp>
      <p:sp>
        <p:nvSpPr>
          <p:cNvPr id="8" name="CaixaDeTexto 7">
            <a:extLst>
              <a:ext uri="{FF2B5EF4-FFF2-40B4-BE49-F238E27FC236}">
                <a16:creationId xmlns:a16="http://schemas.microsoft.com/office/drawing/2014/main" id="{E278CED9-5AA8-A65E-6AB2-6E8FDEC87F80}"/>
              </a:ext>
            </a:extLst>
          </p:cNvPr>
          <p:cNvSpPr txBox="1"/>
          <p:nvPr/>
        </p:nvSpPr>
        <p:spPr>
          <a:xfrm>
            <a:off x="6884894" y="4464682"/>
            <a:ext cx="5120640" cy="1754326"/>
          </a:xfrm>
          <a:prstGeom prst="rect">
            <a:avLst/>
          </a:prstGeom>
          <a:noFill/>
        </p:spPr>
        <p:txBody>
          <a:bodyPr wrap="square">
            <a:spAutoFit/>
          </a:bodyPr>
          <a:lstStyle/>
          <a:p>
            <a:pPr marL="285750" indent="-285750">
              <a:buFont typeface="Arial" panose="020B0604020202020204" pitchFamily="34" charset="0"/>
              <a:buChar char="•"/>
            </a:pPr>
            <a:r>
              <a:rPr lang="en-US" dirty="0"/>
              <a:t>Forte </a:t>
            </a:r>
            <a:r>
              <a:rPr lang="en-US" dirty="0" err="1"/>
              <a:t>associação</a:t>
            </a:r>
            <a:r>
              <a:rPr lang="en-US" dirty="0"/>
              <a:t> entre </a:t>
            </a:r>
            <a:r>
              <a:rPr lang="en-US" dirty="0" err="1"/>
              <a:t>redução</a:t>
            </a:r>
            <a:r>
              <a:rPr lang="en-US" dirty="0"/>
              <a:t> do </a:t>
            </a:r>
            <a:r>
              <a:rPr lang="en-US" dirty="0" err="1"/>
              <a:t>níveis</a:t>
            </a:r>
            <a:r>
              <a:rPr lang="en-US" dirty="0"/>
              <a:t> de </a:t>
            </a:r>
            <a:r>
              <a:rPr lang="en-US" dirty="0" err="1"/>
              <a:t>ctDNA</a:t>
            </a:r>
            <a:r>
              <a:rPr lang="en-US" dirty="0"/>
              <a:t> e </a:t>
            </a:r>
            <a:r>
              <a:rPr lang="en-US" dirty="0" err="1"/>
              <a:t>melhor</a:t>
            </a:r>
            <a:r>
              <a:rPr lang="en-US" dirty="0"/>
              <a:t> </a:t>
            </a:r>
            <a:r>
              <a:rPr lang="en-US" dirty="0" err="1"/>
              <a:t>sobrevida</a:t>
            </a:r>
            <a:r>
              <a:rPr lang="en-US" dirty="0"/>
              <a:t> global. </a:t>
            </a:r>
            <a:r>
              <a:rPr lang="en-US" dirty="0" err="1"/>
              <a:t>Além</a:t>
            </a:r>
            <a:r>
              <a:rPr lang="en-US" dirty="0"/>
              <a:t> </a:t>
            </a:r>
            <a:r>
              <a:rPr lang="en-US" dirty="0" err="1"/>
              <a:t>disso</a:t>
            </a:r>
            <a:r>
              <a:rPr lang="en-US" dirty="0"/>
              <a:t>, </a:t>
            </a:r>
            <a:r>
              <a:rPr lang="en-US" dirty="0" err="1"/>
              <a:t>redução</a:t>
            </a:r>
            <a:r>
              <a:rPr lang="en-US" dirty="0"/>
              <a:t> </a:t>
            </a:r>
            <a:r>
              <a:rPr lang="en-US" dirty="0" err="1"/>
              <a:t>em</a:t>
            </a:r>
            <a:r>
              <a:rPr lang="en-US" dirty="0"/>
              <a:t> </a:t>
            </a:r>
            <a:r>
              <a:rPr lang="en-US" dirty="0" err="1"/>
              <a:t>ctDNA</a:t>
            </a:r>
            <a:r>
              <a:rPr lang="en-US" dirty="0"/>
              <a:t> </a:t>
            </a:r>
            <a:r>
              <a:rPr lang="en-US" dirty="0" err="1"/>
              <a:t>também</a:t>
            </a:r>
            <a:r>
              <a:rPr lang="en-US" dirty="0"/>
              <a:t> </a:t>
            </a:r>
            <a:r>
              <a:rPr lang="en-US" dirty="0" err="1"/>
              <a:t>foi</a:t>
            </a:r>
            <a:r>
              <a:rPr lang="en-US" dirty="0"/>
              <a:t> </a:t>
            </a:r>
            <a:r>
              <a:rPr lang="en-US" dirty="0" err="1"/>
              <a:t>associada</a:t>
            </a:r>
            <a:r>
              <a:rPr lang="en-US" dirty="0"/>
              <a:t> a </a:t>
            </a:r>
            <a:r>
              <a:rPr lang="en-US" dirty="0" err="1"/>
              <a:t>melhor</a:t>
            </a:r>
            <a:r>
              <a:rPr lang="en-US" dirty="0"/>
              <a:t> </a:t>
            </a:r>
            <a:r>
              <a:rPr lang="en-US" dirty="0" err="1"/>
              <a:t>resposta</a:t>
            </a:r>
            <a:r>
              <a:rPr lang="en-US" dirty="0"/>
              <a:t> tumoral (RECIST).</a:t>
            </a:r>
          </a:p>
          <a:p>
            <a:pPr marL="285750" indent="-285750">
              <a:buFont typeface="Arial" panose="020B0604020202020204" pitchFamily="34" charset="0"/>
              <a:buChar char="•"/>
            </a:pPr>
            <a:r>
              <a:rPr lang="en-US" dirty="0" err="1"/>
              <a:t>ctDNA</a:t>
            </a:r>
            <a:r>
              <a:rPr lang="en-US" dirty="0"/>
              <a:t> </a:t>
            </a:r>
            <a:r>
              <a:rPr lang="en-US" dirty="0" err="1"/>
              <a:t>pode</a:t>
            </a:r>
            <a:r>
              <a:rPr lang="en-US" dirty="0"/>
              <a:t> </a:t>
            </a:r>
            <a:r>
              <a:rPr lang="en-US" dirty="0" err="1"/>
              <a:t>servir</a:t>
            </a:r>
            <a:r>
              <a:rPr lang="en-US" dirty="0"/>
              <a:t> com um </a:t>
            </a:r>
            <a:r>
              <a:rPr lang="en-US" dirty="0" err="1"/>
              <a:t>indicador</a:t>
            </a:r>
            <a:r>
              <a:rPr lang="en-US" dirty="0"/>
              <a:t> </a:t>
            </a:r>
            <a:r>
              <a:rPr lang="en-US" dirty="0" err="1"/>
              <a:t>precoce</a:t>
            </a:r>
            <a:r>
              <a:rPr lang="en-US" dirty="0"/>
              <a:t> de </a:t>
            </a:r>
            <a:r>
              <a:rPr lang="en-US" dirty="0" err="1"/>
              <a:t>benefício</a:t>
            </a:r>
            <a:r>
              <a:rPr lang="en-US" dirty="0"/>
              <a:t> do </a:t>
            </a:r>
            <a:r>
              <a:rPr lang="en-US" dirty="0" err="1"/>
              <a:t>tratamento</a:t>
            </a:r>
            <a:r>
              <a:rPr lang="en-US" dirty="0"/>
              <a:t>.</a:t>
            </a:r>
            <a:endParaRPr lang="pt-BR" dirty="0"/>
          </a:p>
        </p:txBody>
      </p:sp>
      <p:pic>
        <p:nvPicPr>
          <p:cNvPr id="10" name="Imagem 9">
            <a:extLst>
              <a:ext uri="{FF2B5EF4-FFF2-40B4-BE49-F238E27FC236}">
                <a16:creationId xmlns:a16="http://schemas.microsoft.com/office/drawing/2014/main" id="{5DE197FD-2ECF-9E8E-FCDF-6D86444D9825}"/>
              </a:ext>
            </a:extLst>
          </p:cNvPr>
          <p:cNvPicPr>
            <a:picLocks noChangeAspect="1"/>
          </p:cNvPicPr>
          <p:nvPr/>
        </p:nvPicPr>
        <p:blipFill>
          <a:blip r:embed="rId4"/>
          <a:stretch>
            <a:fillRect/>
          </a:stretch>
        </p:blipFill>
        <p:spPr>
          <a:xfrm>
            <a:off x="186466" y="4223192"/>
            <a:ext cx="6698428" cy="2010860"/>
          </a:xfrm>
          <a:prstGeom prst="rect">
            <a:avLst/>
          </a:prstGeom>
        </p:spPr>
      </p:pic>
      <p:sp>
        <p:nvSpPr>
          <p:cNvPr id="14" name="CaixaDeTexto 13">
            <a:extLst>
              <a:ext uri="{FF2B5EF4-FFF2-40B4-BE49-F238E27FC236}">
                <a16:creationId xmlns:a16="http://schemas.microsoft.com/office/drawing/2014/main" id="{B3093846-EEAB-E892-3B56-961B21FA6D3C}"/>
              </a:ext>
            </a:extLst>
          </p:cNvPr>
          <p:cNvSpPr txBox="1"/>
          <p:nvPr/>
        </p:nvSpPr>
        <p:spPr>
          <a:xfrm>
            <a:off x="8684111" y="6595295"/>
            <a:ext cx="3321423" cy="245011"/>
          </a:xfrm>
          <a:prstGeom prst="rect">
            <a:avLst/>
          </a:prstGeom>
          <a:noFill/>
        </p:spPr>
        <p:txBody>
          <a:bodyPr wrap="square">
            <a:spAutoFit/>
          </a:bodyPr>
          <a:lstStyle/>
          <a:p>
            <a:r>
              <a:rPr lang="pt-BR" sz="1000" b="0" i="0" dirty="0">
                <a:solidFill>
                  <a:schemeClr val="bg1"/>
                </a:solidFill>
                <a:effectLst/>
              </a:rPr>
              <a:t>Vega DM</a:t>
            </a:r>
            <a:r>
              <a:rPr lang="pt-BR" sz="1000" dirty="0">
                <a:solidFill>
                  <a:schemeClr val="bg1"/>
                </a:solidFill>
              </a:rPr>
              <a:t> et al</a:t>
            </a:r>
            <a:r>
              <a:rPr lang="pt-BR" sz="1000" b="0" i="0" dirty="0">
                <a:solidFill>
                  <a:schemeClr val="bg1"/>
                </a:solidFill>
                <a:effectLst/>
              </a:rPr>
              <a:t>. JCO </a:t>
            </a:r>
            <a:r>
              <a:rPr lang="pt-BR" sz="1000" b="0" i="0" dirty="0" err="1">
                <a:solidFill>
                  <a:schemeClr val="bg1"/>
                </a:solidFill>
                <a:effectLst/>
              </a:rPr>
              <a:t>Precis</a:t>
            </a:r>
            <a:r>
              <a:rPr lang="pt-BR" sz="1000" b="0" i="0" dirty="0">
                <a:solidFill>
                  <a:schemeClr val="bg1"/>
                </a:solidFill>
                <a:effectLst/>
              </a:rPr>
              <a:t> </a:t>
            </a:r>
            <a:r>
              <a:rPr lang="pt-BR" sz="1000" b="0" i="0" dirty="0" err="1">
                <a:solidFill>
                  <a:schemeClr val="bg1"/>
                </a:solidFill>
                <a:effectLst/>
              </a:rPr>
              <a:t>Oncol</a:t>
            </a:r>
            <a:r>
              <a:rPr lang="pt-BR" sz="1000" b="0" i="0" dirty="0">
                <a:solidFill>
                  <a:schemeClr val="bg1"/>
                </a:solidFill>
                <a:effectLst/>
              </a:rPr>
              <a:t>. 2022 Aug;6:e2100372. </a:t>
            </a:r>
            <a:endParaRPr lang="pt-BR" sz="1000" dirty="0">
              <a:solidFill>
                <a:schemeClr val="bg1"/>
              </a:solidFill>
            </a:endParaRPr>
          </a:p>
        </p:txBody>
      </p:sp>
    </p:spTree>
    <p:extLst>
      <p:ext uri="{BB962C8B-B14F-4D97-AF65-F5344CB8AC3E}">
        <p14:creationId xmlns:p14="http://schemas.microsoft.com/office/powerpoint/2010/main" val="969100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err="1"/>
              <a:t>obrigadA</a:t>
            </a:r>
            <a:r>
              <a:rPr lang="pt-BR" dirty="0"/>
              <a:t>!</a:t>
            </a:r>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a:off x="4131009" y="3886202"/>
            <a:ext cx="3929982" cy="310469"/>
          </a:xfrm>
          <a:prstGeom prst="rect">
            <a:avLst/>
          </a:prstGeom>
        </p:spPr>
      </p:pic>
      <p:sp>
        <p:nvSpPr>
          <p:cNvPr id="3" name="CaixaDeTexto 2">
            <a:extLst>
              <a:ext uri="{FF2B5EF4-FFF2-40B4-BE49-F238E27FC236}">
                <a16:creationId xmlns:a16="http://schemas.microsoft.com/office/drawing/2014/main" id="{53CB6428-6AFA-BF3A-92D1-1409140D367C}"/>
              </a:ext>
            </a:extLst>
          </p:cNvPr>
          <p:cNvSpPr txBox="1"/>
          <p:nvPr/>
        </p:nvSpPr>
        <p:spPr>
          <a:xfrm>
            <a:off x="7536160" y="4735329"/>
            <a:ext cx="2604624" cy="300082"/>
          </a:xfrm>
          <a:prstGeom prst="rect">
            <a:avLst/>
          </a:prstGeom>
          <a:noFill/>
        </p:spPr>
        <p:txBody>
          <a:bodyPr wrap="none" rtlCol="0">
            <a:spAutoFit/>
          </a:bodyPr>
          <a:lstStyle/>
          <a:p>
            <a:pPr marL="172641" indent="-172641">
              <a:buClr>
                <a:schemeClr val="accent1"/>
              </a:buClr>
              <a:buFont typeface="Arial" panose="020B0604020202020204" pitchFamily="34" charset="0"/>
              <a:buChar char="•"/>
            </a:pPr>
            <a:r>
              <a:rPr lang="pt-BR" sz="1350" dirty="0">
                <a:solidFill>
                  <a:schemeClr val="bg1"/>
                </a:solidFill>
              </a:rPr>
              <a:t>ellen.nascimento@hc.fm.usp.br</a:t>
            </a:r>
          </a:p>
        </p:txBody>
      </p:sp>
      <p:pic>
        <p:nvPicPr>
          <p:cNvPr id="6" name="Imagem 5" descr="Logotipo&#10;&#10;Descrição gerada automaticamente com confiança baixa">
            <a:extLst>
              <a:ext uri="{FF2B5EF4-FFF2-40B4-BE49-F238E27FC236}">
                <a16:creationId xmlns:a16="http://schemas.microsoft.com/office/drawing/2014/main" id="{ABB561BF-1FDE-3F61-5B99-13619E2D8851}"/>
              </a:ext>
            </a:extLst>
          </p:cNvPr>
          <p:cNvPicPr>
            <a:picLocks noChangeAspect="1"/>
          </p:cNvPicPr>
          <p:nvPr/>
        </p:nvPicPr>
        <p:blipFill>
          <a:blip r:embed="rId4"/>
          <a:stretch>
            <a:fillRect/>
          </a:stretch>
        </p:blipFill>
        <p:spPr>
          <a:xfrm>
            <a:off x="716701" y="5195839"/>
            <a:ext cx="2155374" cy="945296"/>
          </a:xfrm>
          <a:prstGeom prst="rect">
            <a:avLst/>
          </a:prstGeom>
        </p:spPr>
      </p:pic>
    </p:spTree>
    <p:extLst>
      <p:ext uri="{BB962C8B-B14F-4D97-AF65-F5344CB8AC3E}">
        <p14:creationId xmlns:p14="http://schemas.microsoft.com/office/powerpoint/2010/main" val="386012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m 2" descr="Texto&#10;&#10;Descrição gerada automaticamente">
            <a:extLst>
              <a:ext uri="{FF2B5EF4-FFF2-40B4-BE49-F238E27FC236}">
                <a16:creationId xmlns:a16="http://schemas.microsoft.com/office/drawing/2014/main" id="{5BAC6F8B-41D8-52AF-D9F5-8A96C760E161}"/>
              </a:ext>
            </a:extLst>
          </p:cNvPr>
          <p:cNvPicPr>
            <a:picLocks noChangeAspect="1"/>
          </p:cNvPicPr>
          <p:nvPr/>
        </p:nvPicPr>
        <p:blipFill>
          <a:blip r:embed="rId3"/>
          <a:stretch>
            <a:fillRect/>
          </a:stretch>
        </p:blipFill>
        <p:spPr>
          <a:xfrm>
            <a:off x="27671" y="2301766"/>
            <a:ext cx="4562612" cy="1357376"/>
          </a:xfrm>
          <a:prstGeom prst="rect">
            <a:avLst/>
          </a:prstGeom>
        </p:spPr>
      </p:pic>
      <p:sp>
        <p:nvSpPr>
          <p:cNvPr id="18" name="Freeform: Shape 1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Interface gráfica do usuário&#10;&#10;Descrição gerada automaticamente com confiança baixa">
            <a:extLst>
              <a:ext uri="{FF2B5EF4-FFF2-40B4-BE49-F238E27FC236}">
                <a16:creationId xmlns:a16="http://schemas.microsoft.com/office/drawing/2014/main" id="{5867227D-2483-A21F-272E-4B814BBA0396}"/>
              </a:ext>
            </a:extLst>
          </p:cNvPr>
          <p:cNvPicPr>
            <a:picLocks noChangeAspect="1"/>
          </p:cNvPicPr>
          <p:nvPr/>
        </p:nvPicPr>
        <p:blipFill>
          <a:blip r:embed="rId4"/>
          <a:stretch>
            <a:fillRect/>
          </a:stretch>
        </p:blipFill>
        <p:spPr>
          <a:xfrm>
            <a:off x="5012142" y="3016470"/>
            <a:ext cx="7086934" cy="1364232"/>
          </a:xfrm>
          <a:prstGeom prst="rect">
            <a:avLst/>
          </a:prstGeom>
        </p:spPr>
      </p:pic>
      <p:sp>
        <p:nvSpPr>
          <p:cNvPr id="13" name="CaixaDeTexto 12">
            <a:extLst>
              <a:ext uri="{FF2B5EF4-FFF2-40B4-BE49-F238E27FC236}">
                <a16:creationId xmlns:a16="http://schemas.microsoft.com/office/drawing/2014/main" id="{0B08F524-C515-C557-C360-16D86C6CB7F9}"/>
              </a:ext>
            </a:extLst>
          </p:cNvPr>
          <p:cNvSpPr txBox="1"/>
          <p:nvPr/>
        </p:nvSpPr>
        <p:spPr>
          <a:xfrm>
            <a:off x="227367" y="5337033"/>
            <a:ext cx="3594537" cy="1487843"/>
          </a:xfrm>
          <a:prstGeom prst="rect">
            <a:avLst/>
          </a:prstGeom>
          <a:solidFill>
            <a:schemeClr val="bg1"/>
          </a:solidFill>
        </p:spPr>
        <p:txBody>
          <a:bodyPr wrap="square">
            <a:spAutoFit/>
          </a:bodyPr>
          <a:lstStyle/>
          <a:p>
            <a:pPr>
              <a:lnSpc>
                <a:spcPct val="107000"/>
              </a:lnSpc>
              <a:spcAft>
                <a:spcPts val="800"/>
              </a:spcAft>
            </a:pPr>
            <a:r>
              <a:rPr lang="pt-BR" sz="900" kern="100" dirty="0">
                <a:solidFill>
                  <a:srgbClr val="212121"/>
                </a:solidFill>
                <a:effectLst/>
                <a:ea typeface="Calibri" panose="020F0502020204030204" pitchFamily="34" charset="0"/>
                <a:cs typeface="Times New Roman" panose="02020603050405020304" pitchFamily="18" charset="0"/>
              </a:rPr>
              <a:t> </a:t>
            </a:r>
            <a:r>
              <a:rPr lang="en-US" sz="900" b="0" i="0" dirty="0">
                <a:solidFill>
                  <a:srgbClr val="212121"/>
                </a:solidFill>
                <a:effectLst/>
              </a:rPr>
              <a:t>Tsao MS, </a:t>
            </a:r>
            <a:r>
              <a:rPr lang="en-US" sz="900" b="0" i="0" dirty="0" err="1">
                <a:solidFill>
                  <a:srgbClr val="212121"/>
                </a:solidFill>
                <a:effectLst/>
              </a:rPr>
              <a:t>Yatabe</a:t>
            </a:r>
            <a:r>
              <a:rPr lang="en-US" sz="900" b="0" i="0" dirty="0">
                <a:solidFill>
                  <a:srgbClr val="212121"/>
                </a:solidFill>
                <a:effectLst/>
              </a:rPr>
              <a:t> Y. J </a:t>
            </a:r>
            <a:r>
              <a:rPr lang="en-US" sz="900" b="0" i="0" dirty="0" err="1">
                <a:solidFill>
                  <a:srgbClr val="212121"/>
                </a:solidFill>
                <a:effectLst/>
              </a:rPr>
              <a:t>Thorac</a:t>
            </a:r>
            <a:r>
              <a:rPr lang="en-US" sz="900" b="0" i="0" dirty="0">
                <a:solidFill>
                  <a:srgbClr val="212121"/>
                </a:solidFill>
                <a:effectLst/>
              </a:rPr>
              <a:t> Oncol. 2019 Dec;14(12):2035-2038. </a:t>
            </a:r>
          </a:p>
          <a:p>
            <a:pPr>
              <a:lnSpc>
                <a:spcPct val="107000"/>
              </a:lnSpc>
              <a:spcAft>
                <a:spcPts val="800"/>
              </a:spcAft>
            </a:pPr>
            <a:r>
              <a:rPr lang="pt-BR" sz="900" kern="100" dirty="0" err="1">
                <a:solidFill>
                  <a:srgbClr val="212121"/>
                </a:solidFill>
                <a:effectLst/>
                <a:ea typeface="Calibri" panose="020F0502020204030204" pitchFamily="34" charset="0"/>
                <a:cs typeface="Times New Roman" panose="02020603050405020304" pitchFamily="18" charset="0"/>
              </a:rPr>
              <a:t>Pennell</a:t>
            </a:r>
            <a:r>
              <a:rPr lang="pt-BR" sz="900" kern="100" dirty="0">
                <a:solidFill>
                  <a:srgbClr val="212121"/>
                </a:solidFill>
                <a:effectLst/>
                <a:ea typeface="Calibri" panose="020F0502020204030204" pitchFamily="34" charset="0"/>
                <a:cs typeface="Times New Roman" panose="02020603050405020304" pitchFamily="18" charset="0"/>
              </a:rPr>
              <a:t> NA et al. JCO </a:t>
            </a:r>
            <a:r>
              <a:rPr lang="pt-BR" sz="900" kern="100" dirty="0" err="1">
                <a:solidFill>
                  <a:srgbClr val="212121"/>
                </a:solidFill>
                <a:effectLst/>
                <a:ea typeface="Calibri" panose="020F0502020204030204" pitchFamily="34" charset="0"/>
                <a:cs typeface="Times New Roman" panose="02020603050405020304" pitchFamily="18" charset="0"/>
              </a:rPr>
              <a:t>Precis</a:t>
            </a:r>
            <a:r>
              <a:rPr lang="pt-BR" sz="900" kern="100" dirty="0">
                <a:solidFill>
                  <a:srgbClr val="212121"/>
                </a:solidFill>
                <a:effectLst/>
                <a:ea typeface="Calibri" panose="020F0502020204030204" pitchFamily="34" charset="0"/>
                <a:cs typeface="Times New Roman" panose="02020603050405020304" pitchFamily="18" charset="0"/>
              </a:rPr>
              <a:t> </a:t>
            </a:r>
            <a:r>
              <a:rPr lang="pt-BR" sz="900" kern="100" dirty="0" err="1">
                <a:solidFill>
                  <a:srgbClr val="212121"/>
                </a:solidFill>
                <a:effectLst/>
                <a:ea typeface="Calibri" panose="020F0502020204030204" pitchFamily="34" charset="0"/>
                <a:cs typeface="Times New Roman" panose="02020603050405020304" pitchFamily="18" charset="0"/>
              </a:rPr>
              <a:t>Oncol</a:t>
            </a:r>
            <a:r>
              <a:rPr lang="pt-BR" sz="900" kern="100" dirty="0">
                <a:solidFill>
                  <a:srgbClr val="212121"/>
                </a:solidFill>
                <a:effectLst/>
                <a:ea typeface="Calibri" panose="020F0502020204030204" pitchFamily="34" charset="0"/>
                <a:cs typeface="Times New Roman" panose="02020603050405020304" pitchFamily="18" charset="0"/>
              </a:rPr>
              <a:t>. 2019 Dec;3:1-9.</a:t>
            </a:r>
            <a:endParaRPr lang="pt-BR" sz="9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pt-BR" sz="900" kern="100" dirty="0" err="1">
                <a:solidFill>
                  <a:srgbClr val="212121"/>
                </a:solidFill>
                <a:effectLst/>
                <a:ea typeface="Calibri" panose="020F0502020204030204" pitchFamily="34" charset="0"/>
                <a:cs typeface="Times New Roman" panose="02020603050405020304" pitchFamily="18" charset="0"/>
              </a:rPr>
              <a:t>Atherly</a:t>
            </a:r>
            <a:r>
              <a:rPr lang="pt-BR" sz="900" kern="100" dirty="0">
                <a:solidFill>
                  <a:srgbClr val="212121"/>
                </a:solidFill>
                <a:effectLst/>
                <a:ea typeface="Calibri" panose="020F0502020204030204" pitchFamily="34" charset="0"/>
                <a:cs typeface="Times New Roman" panose="02020603050405020304" pitchFamily="18" charset="0"/>
              </a:rPr>
              <a:t> AJ et al. Br J </a:t>
            </a:r>
            <a:r>
              <a:rPr lang="pt-BR" sz="900" kern="100" dirty="0" err="1">
                <a:solidFill>
                  <a:srgbClr val="212121"/>
                </a:solidFill>
                <a:effectLst/>
                <a:ea typeface="Calibri" panose="020F0502020204030204" pitchFamily="34" charset="0"/>
                <a:cs typeface="Times New Roman" panose="02020603050405020304" pitchFamily="18" charset="0"/>
              </a:rPr>
              <a:t>Cancer</a:t>
            </a:r>
            <a:r>
              <a:rPr lang="pt-BR" sz="900" kern="100" dirty="0">
                <a:solidFill>
                  <a:srgbClr val="212121"/>
                </a:solidFill>
                <a:effectLst/>
                <a:ea typeface="Calibri" panose="020F0502020204030204" pitchFamily="34" charset="0"/>
                <a:cs typeface="Times New Roman" panose="02020603050405020304" pitchFamily="18" charset="0"/>
              </a:rPr>
              <a:t>. 2012;106:1100–1106.</a:t>
            </a:r>
            <a:endParaRPr lang="pt-BR" sz="9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pt-BR" sz="900" kern="100" dirty="0" err="1">
                <a:solidFill>
                  <a:srgbClr val="212121"/>
                </a:solidFill>
                <a:effectLst/>
                <a:ea typeface="Calibri" panose="020F0502020204030204" pitchFamily="34" charset="0"/>
                <a:cs typeface="Times New Roman" panose="02020603050405020304" pitchFamily="18" charset="0"/>
              </a:rPr>
              <a:t>Hamblin</a:t>
            </a:r>
            <a:r>
              <a:rPr lang="pt-BR" sz="900" kern="100" dirty="0">
                <a:solidFill>
                  <a:srgbClr val="212121"/>
                </a:solidFill>
                <a:effectLst/>
                <a:ea typeface="Calibri" panose="020F0502020204030204" pitchFamily="34" charset="0"/>
                <a:cs typeface="Times New Roman" panose="02020603050405020304" pitchFamily="18" charset="0"/>
              </a:rPr>
              <a:t> A et al. PLoS Med. 2017;14:e1002230.</a:t>
            </a:r>
            <a:endParaRPr lang="pt-BR" sz="9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pt-BR" sz="900" kern="100" dirty="0" err="1">
                <a:solidFill>
                  <a:srgbClr val="212121"/>
                </a:solidFill>
                <a:effectLst/>
                <a:ea typeface="Calibri" panose="020F0502020204030204" pitchFamily="34" charset="0"/>
                <a:cs typeface="Times New Roman" panose="02020603050405020304" pitchFamily="18" charset="0"/>
              </a:rPr>
              <a:t>Romanus</a:t>
            </a:r>
            <a:r>
              <a:rPr lang="pt-BR" sz="900" kern="100" dirty="0">
                <a:solidFill>
                  <a:srgbClr val="212121"/>
                </a:solidFill>
                <a:effectLst/>
                <a:ea typeface="Calibri" panose="020F0502020204030204" pitchFamily="34" charset="0"/>
                <a:cs typeface="Times New Roman" panose="02020603050405020304" pitchFamily="18" charset="0"/>
              </a:rPr>
              <a:t> D et al. J </a:t>
            </a:r>
            <a:r>
              <a:rPr lang="pt-BR" sz="900" kern="100" dirty="0" err="1">
                <a:solidFill>
                  <a:srgbClr val="212121"/>
                </a:solidFill>
                <a:effectLst/>
                <a:ea typeface="Calibri" panose="020F0502020204030204" pitchFamily="34" charset="0"/>
                <a:cs typeface="Times New Roman" panose="02020603050405020304" pitchFamily="18" charset="0"/>
              </a:rPr>
              <a:t>Thorac</a:t>
            </a:r>
            <a:r>
              <a:rPr lang="pt-BR" sz="900" kern="100" dirty="0">
                <a:solidFill>
                  <a:srgbClr val="212121"/>
                </a:solidFill>
                <a:effectLst/>
                <a:ea typeface="Calibri" panose="020F0502020204030204" pitchFamily="34" charset="0"/>
                <a:cs typeface="Times New Roman" panose="02020603050405020304" pitchFamily="18" charset="0"/>
              </a:rPr>
              <a:t> </a:t>
            </a:r>
            <a:r>
              <a:rPr lang="pt-BR" sz="900" kern="100" dirty="0" err="1">
                <a:solidFill>
                  <a:srgbClr val="212121"/>
                </a:solidFill>
                <a:effectLst/>
                <a:ea typeface="Calibri" panose="020F0502020204030204" pitchFamily="34" charset="0"/>
                <a:cs typeface="Times New Roman" panose="02020603050405020304" pitchFamily="18" charset="0"/>
              </a:rPr>
              <a:t>Oncol</a:t>
            </a:r>
            <a:r>
              <a:rPr lang="pt-BR" sz="900" kern="100" dirty="0">
                <a:solidFill>
                  <a:srgbClr val="212121"/>
                </a:solidFill>
                <a:effectLst/>
                <a:ea typeface="Calibri" panose="020F0502020204030204" pitchFamily="34" charset="0"/>
                <a:cs typeface="Times New Roman" panose="02020603050405020304" pitchFamily="18" charset="0"/>
              </a:rPr>
              <a:t>. 2015;10:586–594.</a:t>
            </a:r>
            <a:endParaRPr lang="pt-BR" sz="9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pt-BR" sz="900" kern="100" dirty="0" err="1">
                <a:solidFill>
                  <a:srgbClr val="212121"/>
                </a:solidFill>
                <a:effectLst/>
                <a:ea typeface="Calibri" panose="020F0502020204030204" pitchFamily="34" charset="0"/>
                <a:cs typeface="Times New Roman" panose="02020603050405020304" pitchFamily="18" charset="0"/>
              </a:rPr>
              <a:t>Djalalov</a:t>
            </a:r>
            <a:r>
              <a:rPr lang="pt-BR" sz="900" kern="100" dirty="0">
                <a:solidFill>
                  <a:srgbClr val="212121"/>
                </a:solidFill>
                <a:effectLst/>
                <a:ea typeface="Calibri" panose="020F0502020204030204" pitchFamily="34" charset="0"/>
                <a:cs typeface="Times New Roman" panose="02020603050405020304" pitchFamily="18" charset="0"/>
              </a:rPr>
              <a:t> S et al. J Clin </a:t>
            </a:r>
            <a:r>
              <a:rPr lang="pt-BR" sz="900" kern="100" dirty="0" err="1">
                <a:solidFill>
                  <a:srgbClr val="212121"/>
                </a:solidFill>
                <a:effectLst/>
                <a:ea typeface="Calibri" panose="020F0502020204030204" pitchFamily="34" charset="0"/>
                <a:cs typeface="Times New Roman" panose="02020603050405020304" pitchFamily="18" charset="0"/>
              </a:rPr>
              <a:t>Oncol</a:t>
            </a:r>
            <a:r>
              <a:rPr lang="pt-BR" sz="900" kern="100" dirty="0">
                <a:solidFill>
                  <a:srgbClr val="212121"/>
                </a:solidFill>
                <a:effectLst/>
                <a:ea typeface="Calibri" panose="020F0502020204030204" pitchFamily="34" charset="0"/>
                <a:cs typeface="Times New Roman" panose="02020603050405020304" pitchFamily="18" charset="0"/>
              </a:rPr>
              <a:t>. 2014;32:1012–1019.</a:t>
            </a:r>
            <a:endParaRPr lang="pt-BR" sz="9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67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Interface gráfica do usuário, Texto&#10;&#10;Descrição gerada automaticamente">
            <a:extLst>
              <a:ext uri="{FF2B5EF4-FFF2-40B4-BE49-F238E27FC236}">
                <a16:creationId xmlns:a16="http://schemas.microsoft.com/office/drawing/2014/main" id="{CD2B5C32-BAEA-0A2C-6B60-4F63F1AD34CC}"/>
              </a:ext>
            </a:extLst>
          </p:cNvPr>
          <p:cNvPicPr>
            <a:picLocks noChangeAspect="1"/>
          </p:cNvPicPr>
          <p:nvPr/>
        </p:nvPicPr>
        <p:blipFill>
          <a:blip r:embed="rId3"/>
          <a:stretch>
            <a:fillRect/>
          </a:stretch>
        </p:blipFill>
        <p:spPr>
          <a:xfrm>
            <a:off x="643467" y="2528897"/>
            <a:ext cx="5294716" cy="1800203"/>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m 2" descr="Mapa&#10;&#10;Descrição gerada automaticamente">
            <a:extLst>
              <a:ext uri="{FF2B5EF4-FFF2-40B4-BE49-F238E27FC236}">
                <a16:creationId xmlns:a16="http://schemas.microsoft.com/office/drawing/2014/main" id="{EDE366EA-5F8F-DA17-F2F4-B556068D588B}"/>
              </a:ext>
            </a:extLst>
          </p:cNvPr>
          <p:cNvPicPr>
            <a:picLocks noChangeAspect="1"/>
          </p:cNvPicPr>
          <p:nvPr/>
        </p:nvPicPr>
        <p:blipFill>
          <a:blip r:embed="rId4"/>
          <a:stretch>
            <a:fillRect/>
          </a:stretch>
        </p:blipFill>
        <p:spPr>
          <a:xfrm>
            <a:off x="6253817" y="2502425"/>
            <a:ext cx="5294715" cy="1853149"/>
          </a:xfrm>
          <a:prstGeom prst="rect">
            <a:avLst/>
          </a:prstGeom>
        </p:spPr>
      </p:pic>
      <p:sp>
        <p:nvSpPr>
          <p:cNvPr id="6" name="CaixaDeTexto 5">
            <a:extLst>
              <a:ext uri="{FF2B5EF4-FFF2-40B4-BE49-F238E27FC236}">
                <a16:creationId xmlns:a16="http://schemas.microsoft.com/office/drawing/2014/main" id="{1402C507-B603-E381-209F-3E60B93F3753}"/>
              </a:ext>
            </a:extLst>
          </p:cNvPr>
          <p:cNvSpPr txBox="1"/>
          <p:nvPr/>
        </p:nvSpPr>
        <p:spPr>
          <a:xfrm>
            <a:off x="9158436" y="6506076"/>
            <a:ext cx="2942897" cy="246221"/>
          </a:xfrm>
          <a:prstGeom prst="rect">
            <a:avLst/>
          </a:prstGeom>
          <a:solidFill>
            <a:schemeClr val="bg1"/>
          </a:solidFill>
        </p:spPr>
        <p:txBody>
          <a:bodyPr wrap="square">
            <a:spAutoFit/>
          </a:bodyPr>
          <a:lstStyle/>
          <a:p>
            <a:r>
              <a:rPr lang="pt-BR" sz="1000" b="0" i="0" dirty="0" err="1">
                <a:solidFill>
                  <a:srgbClr val="212121"/>
                </a:solidFill>
                <a:effectLst/>
              </a:rPr>
              <a:t>Bayle</a:t>
            </a:r>
            <a:r>
              <a:rPr lang="pt-BR" sz="1000" b="0" i="0" dirty="0">
                <a:solidFill>
                  <a:srgbClr val="212121"/>
                </a:solidFill>
                <a:effectLst/>
              </a:rPr>
              <a:t> A et al. Ann </a:t>
            </a:r>
            <a:r>
              <a:rPr lang="pt-BR" sz="1000" b="0" i="0" dirty="0" err="1">
                <a:solidFill>
                  <a:srgbClr val="212121"/>
                </a:solidFill>
                <a:effectLst/>
              </a:rPr>
              <a:t>Oncol</a:t>
            </a:r>
            <a:r>
              <a:rPr lang="pt-BR" sz="1000" b="0" i="0" dirty="0">
                <a:solidFill>
                  <a:srgbClr val="212121"/>
                </a:solidFill>
                <a:effectLst/>
              </a:rPr>
              <a:t>. 2023 Oct;34(10):934-945.</a:t>
            </a:r>
            <a:endParaRPr lang="pt-BR" sz="1000" dirty="0"/>
          </a:p>
        </p:txBody>
      </p:sp>
    </p:spTree>
    <p:extLst>
      <p:ext uri="{BB962C8B-B14F-4D97-AF65-F5344CB8AC3E}">
        <p14:creationId xmlns:p14="http://schemas.microsoft.com/office/powerpoint/2010/main" val="352358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1BE50319-7537-87C4-DE3B-3A4992C210B1}"/>
              </a:ext>
            </a:extLst>
          </p:cNvPr>
          <p:cNvPicPr>
            <a:picLocks noChangeAspect="1"/>
          </p:cNvPicPr>
          <p:nvPr/>
        </p:nvPicPr>
        <p:blipFill>
          <a:blip r:embed="rId3"/>
          <a:stretch>
            <a:fillRect/>
          </a:stretch>
        </p:blipFill>
        <p:spPr>
          <a:xfrm>
            <a:off x="1895575" y="457200"/>
            <a:ext cx="8400849" cy="5943600"/>
          </a:xfrm>
          <a:prstGeom prst="rect">
            <a:avLst/>
          </a:prstGeom>
        </p:spPr>
      </p:pic>
      <p:sp>
        <p:nvSpPr>
          <p:cNvPr id="5" name="CaixaDeTexto 4">
            <a:extLst>
              <a:ext uri="{FF2B5EF4-FFF2-40B4-BE49-F238E27FC236}">
                <a16:creationId xmlns:a16="http://schemas.microsoft.com/office/drawing/2014/main" id="{4E6E8406-9312-3DD4-9C3C-9DAC003707D1}"/>
              </a:ext>
            </a:extLst>
          </p:cNvPr>
          <p:cNvSpPr txBox="1"/>
          <p:nvPr/>
        </p:nvSpPr>
        <p:spPr>
          <a:xfrm>
            <a:off x="9158436" y="6506076"/>
            <a:ext cx="2942897" cy="246221"/>
          </a:xfrm>
          <a:prstGeom prst="rect">
            <a:avLst/>
          </a:prstGeom>
          <a:solidFill>
            <a:schemeClr val="bg1"/>
          </a:solidFill>
        </p:spPr>
        <p:txBody>
          <a:bodyPr wrap="square">
            <a:spAutoFit/>
          </a:bodyPr>
          <a:lstStyle/>
          <a:p>
            <a:r>
              <a:rPr lang="pt-BR" sz="1000" b="0" i="0" dirty="0" err="1">
                <a:solidFill>
                  <a:srgbClr val="212121"/>
                </a:solidFill>
                <a:effectLst/>
              </a:rPr>
              <a:t>Bayle</a:t>
            </a:r>
            <a:r>
              <a:rPr lang="pt-BR" sz="1000" b="0" i="0" dirty="0">
                <a:solidFill>
                  <a:srgbClr val="212121"/>
                </a:solidFill>
                <a:effectLst/>
              </a:rPr>
              <a:t> A et al. Ann </a:t>
            </a:r>
            <a:r>
              <a:rPr lang="pt-BR" sz="1000" b="0" i="0" dirty="0" err="1">
                <a:solidFill>
                  <a:srgbClr val="212121"/>
                </a:solidFill>
                <a:effectLst/>
              </a:rPr>
              <a:t>Oncol</a:t>
            </a:r>
            <a:r>
              <a:rPr lang="pt-BR" sz="1000" b="0" i="0" dirty="0">
                <a:solidFill>
                  <a:srgbClr val="212121"/>
                </a:solidFill>
                <a:effectLst/>
              </a:rPr>
              <a:t>. 2023 Oct;34(10):934-945.</a:t>
            </a:r>
            <a:endParaRPr lang="pt-BR" sz="1000" dirty="0"/>
          </a:p>
        </p:txBody>
      </p:sp>
    </p:spTree>
    <p:extLst>
      <p:ext uri="{BB962C8B-B14F-4D97-AF65-F5344CB8AC3E}">
        <p14:creationId xmlns:p14="http://schemas.microsoft.com/office/powerpoint/2010/main" val="9818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2C5B095-A945-2803-9856-E4D00144722F}"/>
              </a:ext>
            </a:extLst>
          </p:cNvPr>
          <p:cNvPicPr>
            <a:picLocks noChangeAspect="1"/>
          </p:cNvPicPr>
          <p:nvPr/>
        </p:nvPicPr>
        <p:blipFill>
          <a:blip r:embed="rId3"/>
          <a:stretch>
            <a:fillRect/>
          </a:stretch>
        </p:blipFill>
        <p:spPr>
          <a:xfrm>
            <a:off x="0" y="641383"/>
            <a:ext cx="12192000" cy="5575236"/>
          </a:xfrm>
          <a:prstGeom prst="rect">
            <a:avLst/>
          </a:prstGeom>
        </p:spPr>
      </p:pic>
      <p:sp>
        <p:nvSpPr>
          <p:cNvPr id="5" name="CaixaDeTexto 4">
            <a:extLst>
              <a:ext uri="{FF2B5EF4-FFF2-40B4-BE49-F238E27FC236}">
                <a16:creationId xmlns:a16="http://schemas.microsoft.com/office/drawing/2014/main" id="{0D361410-0A60-23DC-2C8C-75E0FA261587}"/>
              </a:ext>
            </a:extLst>
          </p:cNvPr>
          <p:cNvSpPr txBox="1"/>
          <p:nvPr/>
        </p:nvSpPr>
        <p:spPr>
          <a:xfrm>
            <a:off x="6651083" y="6502002"/>
            <a:ext cx="5462028" cy="276999"/>
          </a:xfrm>
          <a:prstGeom prst="rect">
            <a:avLst/>
          </a:prstGeom>
          <a:noFill/>
        </p:spPr>
        <p:txBody>
          <a:bodyPr wrap="square">
            <a:spAutoFit/>
          </a:bodyPr>
          <a:lstStyle/>
          <a:p>
            <a:pPr defTabSz="1219170">
              <a:buClr>
                <a:srgbClr val="000000"/>
              </a:buClr>
            </a:pPr>
            <a:r>
              <a:rPr lang="pt-BR" sz="1200" kern="0" dirty="0" err="1">
                <a:solidFill>
                  <a:srgbClr val="000000"/>
                </a:solidFill>
                <a:latin typeface="Arial"/>
                <a:cs typeface="Arial"/>
                <a:sym typeface="Arial"/>
              </a:rPr>
              <a:t>Version</a:t>
            </a:r>
            <a:r>
              <a:rPr lang="pt-BR" sz="1200" kern="0" dirty="0">
                <a:solidFill>
                  <a:srgbClr val="000000"/>
                </a:solidFill>
                <a:latin typeface="Arial"/>
                <a:cs typeface="Arial"/>
                <a:sym typeface="Arial"/>
              </a:rPr>
              <a:t> 3.2023, 2023 </a:t>
            </a:r>
            <a:r>
              <a:rPr lang="pt-BR" sz="1200" kern="0" dirty="0" err="1">
                <a:solidFill>
                  <a:srgbClr val="000000"/>
                </a:solidFill>
                <a:latin typeface="Arial"/>
                <a:cs typeface="Arial"/>
                <a:sym typeface="Arial"/>
              </a:rPr>
              <a:t>National</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Comprehensive</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Cancer</a:t>
            </a:r>
            <a:r>
              <a:rPr lang="pt-BR" sz="1200" kern="0" dirty="0">
                <a:solidFill>
                  <a:srgbClr val="000000"/>
                </a:solidFill>
                <a:latin typeface="Arial"/>
                <a:cs typeface="Arial"/>
                <a:sym typeface="Arial"/>
              </a:rPr>
              <a:t> Network® (NCCN®)</a:t>
            </a:r>
          </a:p>
        </p:txBody>
      </p:sp>
    </p:spTree>
    <p:extLst>
      <p:ext uri="{BB962C8B-B14F-4D97-AF65-F5344CB8AC3E}">
        <p14:creationId xmlns:p14="http://schemas.microsoft.com/office/powerpoint/2010/main" val="66414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9D94587-47F7-9F75-F75D-7AB7F565EAE4}"/>
              </a:ext>
            </a:extLst>
          </p:cNvPr>
          <p:cNvPicPr>
            <a:picLocks noChangeAspect="1"/>
          </p:cNvPicPr>
          <p:nvPr/>
        </p:nvPicPr>
        <p:blipFill>
          <a:blip r:embed="rId2"/>
          <a:stretch>
            <a:fillRect/>
          </a:stretch>
        </p:blipFill>
        <p:spPr>
          <a:xfrm>
            <a:off x="1002863" y="0"/>
            <a:ext cx="10186276" cy="6858000"/>
          </a:xfrm>
          <a:prstGeom prst="rect">
            <a:avLst/>
          </a:prstGeom>
        </p:spPr>
      </p:pic>
      <p:sp>
        <p:nvSpPr>
          <p:cNvPr id="4" name="CaixaDeTexto 3">
            <a:extLst>
              <a:ext uri="{FF2B5EF4-FFF2-40B4-BE49-F238E27FC236}">
                <a16:creationId xmlns:a16="http://schemas.microsoft.com/office/drawing/2014/main" id="{D55D8112-F13F-A686-FAC9-E1179F4C9F08}"/>
              </a:ext>
            </a:extLst>
          </p:cNvPr>
          <p:cNvSpPr txBox="1"/>
          <p:nvPr/>
        </p:nvSpPr>
        <p:spPr>
          <a:xfrm>
            <a:off x="10036885" y="5939546"/>
            <a:ext cx="2076227" cy="830997"/>
          </a:xfrm>
          <a:prstGeom prst="rect">
            <a:avLst/>
          </a:prstGeom>
          <a:noFill/>
        </p:spPr>
        <p:txBody>
          <a:bodyPr wrap="square">
            <a:spAutoFit/>
          </a:bodyPr>
          <a:lstStyle/>
          <a:p>
            <a:pPr defTabSz="1219170">
              <a:buClr>
                <a:srgbClr val="000000"/>
              </a:buClr>
            </a:pPr>
            <a:r>
              <a:rPr lang="pt-BR" sz="1200" kern="0" dirty="0" err="1">
                <a:solidFill>
                  <a:srgbClr val="000000"/>
                </a:solidFill>
                <a:latin typeface="Arial"/>
                <a:cs typeface="Arial"/>
                <a:sym typeface="Arial"/>
              </a:rPr>
              <a:t>Version</a:t>
            </a:r>
            <a:r>
              <a:rPr lang="pt-BR" sz="1200" kern="0" dirty="0">
                <a:solidFill>
                  <a:srgbClr val="000000"/>
                </a:solidFill>
                <a:latin typeface="Arial"/>
                <a:cs typeface="Arial"/>
                <a:sym typeface="Arial"/>
              </a:rPr>
              <a:t> 3.2023, 2023 </a:t>
            </a:r>
            <a:r>
              <a:rPr lang="pt-BR" sz="1200" kern="0" dirty="0" err="1">
                <a:solidFill>
                  <a:srgbClr val="000000"/>
                </a:solidFill>
                <a:latin typeface="Arial"/>
                <a:cs typeface="Arial"/>
                <a:sym typeface="Arial"/>
              </a:rPr>
              <a:t>National</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Comprehensive</a:t>
            </a:r>
            <a:r>
              <a:rPr lang="pt-BR" sz="1200" kern="0" dirty="0">
                <a:solidFill>
                  <a:srgbClr val="000000"/>
                </a:solidFill>
                <a:latin typeface="Arial"/>
                <a:cs typeface="Arial"/>
                <a:sym typeface="Arial"/>
              </a:rPr>
              <a:t> </a:t>
            </a:r>
            <a:r>
              <a:rPr lang="pt-BR" sz="1200" kern="0" dirty="0" err="1">
                <a:solidFill>
                  <a:srgbClr val="000000"/>
                </a:solidFill>
                <a:latin typeface="Arial"/>
                <a:cs typeface="Arial"/>
                <a:sym typeface="Arial"/>
              </a:rPr>
              <a:t>Cancer</a:t>
            </a:r>
            <a:r>
              <a:rPr lang="pt-BR" sz="1200" kern="0" dirty="0">
                <a:solidFill>
                  <a:srgbClr val="000000"/>
                </a:solidFill>
                <a:latin typeface="Arial"/>
                <a:cs typeface="Arial"/>
                <a:sym typeface="Arial"/>
              </a:rPr>
              <a:t> Network® (NCCN®)</a:t>
            </a:r>
          </a:p>
        </p:txBody>
      </p:sp>
    </p:spTree>
    <p:extLst>
      <p:ext uri="{BB962C8B-B14F-4D97-AF65-F5344CB8AC3E}">
        <p14:creationId xmlns:p14="http://schemas.microsoft.com/office/powerpoint/2010/main" val="3214096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vine Meeting XL by Slidesgo">
  <a:themeElements>
    <a:clrScheme name="Simple Light">
      <a:dk1>
        <a:srgbClr val="FFFFFF"/>
      </a:dk1>
      <a:lt1>
        <a:srgbClr val="FFFFFF"/>
      </a:lt1>
      <a:dk2>
        <a:srgbClr val="595959"/>
      </a:dk2>
      <a:lt2>
        <a:srgbClr val="EEEEEE"/>
      </a:lt2>
      <a:accent1>
        <a:srgbClr val="27316F"/>
      </a:accent1>
      <a:accent2>
        <a:srgbClr val="75C4C0"/>
      </a:accent2>
      <a:accent3>
        <a:srgbClr val="FFC800"/>
      </a:accent3>
      <a:accent4>
        <a:srgbClr val="FFFFFF"/>
      </a:accent4>
      <a:accent5>
        <a:srgbClr val="C2C2C2"/>
      </a:accent5>
      <a:accent6>
        <a:srgbClr val="F2F2F2"/>
      </a:accent6>
      <a:hlink>
        <a:srgbClr val="2731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639d4620-01c4-4147-85d1-630f460179d7" Revision="1" Stencil="System.MyShapes" StencilVersion="1.0"/>
</Control>
</file>

<file path=customXml/item10.xml><?xml version="1.0" encoding="utf-8"?>
<Control xmlns="http://schemas.microsoft.com/VisualStudio/2011/storyboarding/control">
  <Id Name="f5a567c0-1ac9-49a2-966f-a00bf8425481" Revision="1" Stencil="System.MyShapes" StencilVersion="1.0"/>
</Control>
</file>

<file path=customXml/item2.xml><?xml version="1.0" encoding="utf-8"?>
<Control xmlns="http://schemas.microsoft.com/VisualStudio/2011/storyboarding/control">
  <Id Name="d3fce018-2bf8-40cf-99d5-06f634592dc2" Revision="1" Stencil="System.MyShapes" StencilVersion="1.0"/>
</Control>
</file>

<file path=customXml/item3.xml><?xml version="1.0" encoding="utf-8"?>
<Control xmlns="http://schemas.microsoft.com/VisualStudio/2011/storyboarding/control">
  <Id Name="97049ea3-0512-4d28-93cd-1fe9390555f9" Revision="1" Stencil="System.MyShapes" StencilVersion="1.0"/>
</Control>
</file>

<file path=customXml/item4.xml><?xml version="1.0" encoding="utf-8"?>
<Control xmlns="http://schemas.microsoft.com/VisualStudio/2011/storyboarding/control">
  <Id Name="0a9a4825-af60-40dc-88a1-3253f3e0d7f7" Revision="1" Stencil="System.MyShapes" StencilVersion="1.0"/>
</Control>
</file>

<file path=customXml/item5.xml><?xml version="1.0" encoding="utf-8"?>
<Control xmlns="http://schemas.microsoft.com/VisualStudio/2011/storyboarding/control">
  <Id Name="0a9a4825-af60-40dc-88a1-3253f3e0d7f7" Revision="1" Stencil="System.MyShapes" StencilVersion="1.0"/>
</Control>
</file>

<file path=customXml/item6.xml><?xml version="1.0" encoding="utf-8"?>
<Control xmlns="http://schemas.microsoft.com/VisualStudio/2011/storyboarding/control">
  <Id Name="f5a567c0-1ac9-49a2-966f-a00bf8425481" Revision="1" Stencil="System.MyShapes" StencilVersion="1.0"/>
</Control>
</file>

<file path=customXml/item7.xml><?xml version="1.0" encoding="utf-8"?>
<Control xmlns="http://schemas.microsoft.com/VisualStudio/2011/storyboarding/control">
  <Id Name="1c6c6d66-e46c-434a-a59f-9d28ee3d7f0e" Revision="1" Stencil="System.MyShapes" StencilVersion="1.0"/>
</Control>
</file>

<file path=customXml/item8.xml><?xml version="1.0" encoding="utf-8"?>
<Control xmlns="http://schemas.microsoft.com/VisualStudio/2011/storyboarding/control">
  <Id Name="5b101e26-a922-4310-9dbd-60b14fea8887" Revision="1" Stencil="System.MyShapes" StencilVersion="1.0"/>
</Control>
</file>

<file path=customXml/item9.xml><?xml version="1.0" encoding="utf-8"?>
<Control xmlns="http://schemas.microsoft.com/VisualStudio/2011/storyboarding/control">
  <Id Name="53580243-bdf6-453f-83a8-3cbdd5668771" Revision="1" Stencil="System.MyShapes" StencilVersion="1.0"/>
</Control>
</file>

<file path=customXml/itemProps1.xml><?xml version="1.0" encoding="utf-8"?>
<ds:datastoreItem xmlns:ds="http://schemas.openxmlformats.org/officeDocument/2006/customXml" ds:itemID="{BBB7D1CD-2AF5-4E17-A0B8-96DF3BB13463}">
  <ds:schemaRefs>
    <ds:schemaRef ds:uri="http://schemas.microsoft.com/VisualStudio/2011/storyboarding/control"/>
  </ds:schemaRefs>
</ds:datastoreItem>
</file>

<file path=customXml/itemProps10.xml><?xml version="1.0" encoding="utf-8"?>
<ds:datastoreItem xmlns:ds="http://schemas.openxmlformats.org/officeDocument/2006/customXml" ds:itemID="{64409CB1-79E8-4255-B6EF-4156EC6241EA}">
  <ds:schemaRefs>
    <ds:schemaRef ds:uri="http://schemas.microsoft.com/VisualStudio/2011/storyboarding/control"/>
  </ds:schemaRefs>
</ds:datastoreItem>
</file>

<file path=customXml/itemProps2.xml><?xml version="1.0" encoding="utf-8"?>
<ds:datastoreItem xmlns:ds="http://schemas.openxmlformats.org/officeDocument/2006/customXml" ds:itemID="{4238F7FD-1397-40F9-8DA4-1B2363D5DF69}">
  <ds:schemaRefs>
    <ds:schemaRef ds:uri="http://schemas.microsoft.com/VisualStudio/2011/storyboarding/control"/>
  </ds:schemaRefs>
</ds:datastoreItem>
</file>

<file path=customXml/itemProps3.xml><?xml version="1.0" encoding="utf-8"?>
<ds:datastoreItem xmlns:ds="http://schemas.openxmlformats.org/officeDocument/2006/customXml" ds:itemID="{D8C6A5EA-7FE6-41CF-9278-A054B2D7B73F}">
  <ds:schemaRefs>
    <ds:schemaRef ds:uri="http://schemas.microsoft.com/VisualStudio/2011/storyboarding/control"/>
  </ds:schemaRefs>
</ds:datastoreItem>
</file>

<file path=customXml/itemProps4.xml><?xml version="1.0" encoding="utf-8"?>
<ds:datastoreItem xmlns:ds="http://schemas.openxmlformats.org/officeDocument/2006/customXml" ds:itemID="{2A7B2708-3127-4DB8-BC64-0CFB276C5B9A}">
  <ds:schemaRefs>
    <ds:schemaRef ds:uri="http://schemas.microsoft.com/VisualStudio/2011/storyboarding/control"/>
  </ds:schemaRefs>
</ds:datastoreItem>
</file>

<file path=customXml/itemProps5.xml><?xml version="1.0" encoding="utf-8"?>
<ds:datastoreItem xmlns:ds="http://schemas.openxmlformats.org/officeDocument/2006/customXml" ds:itemID="{915E8B9A-FD10-4FD4-B833-84BAF5C3D2FE}">
  <ds:schemaRefs>
    <ds:schemaRef ds:uri="http://schemas.microsoft.com/VisualStudio/2011/storyboarding/control"/>
  </ds:schemaRefs>
</ds:datastoreItem>
</file>

<file path=customXml/itemProps6.xml><?xml version="1.0" encoding="utf-8"?>
<ds:datastoreItem xmlns:ds="http://schemas.openxmlformats.org/officeDocument/2006/customXml" ds:itemID="{1183EDAC-7FEC-4F68-9F33-5AE7405AB41B}">
  <ds:schemaRefs>
    <ds:schemaRef ds:uri="http://schemas.microsoft.com/VisualStudio/2011/storyboarding/control"/>
  </ds:schemaRefs>
</ds:datastoreItem>
</file>

<file path=customXml/itemProps7.xml><?xml version="1.0" encoding="utf-8"?>
<ds:datastoreItem xmlns:ds="http://schemas.openxmlformats.org/officeDocument/2006/customXml" ds:itemID="{B08D06DF-C2AA-45EF-865E-1E729275B0C2}">
  <ds:schemaRefs>
    <ds:schemaRef ds:uri="http://schemas.microsoft.com/VisualStudio/2011/storyboarding/control"/>
  </ds:schemaRefs>
</ds:datastoreItem>
</file>

<file path=customXml/itemProps8.xml><?xml version="1.0" encoding="utf-8"?>
<ds:datastoreItem xmlns:ds="http://schemas.openxmlformats.org/officeDocument/2006/customXml" ds:itemID="{66584C4E-10A7-4D6A-B8A8-BCD2E6B5A60E}">
  <ds:schemaRefs>
    <ds:schemaRef ds:uri="http://schemas.microsoft.com/VisualStudio/2011/storyboarding/control"/>
  </ds:schemaRefs>
</ds:datastoreItem>
</file>

<file path=customXml/itemProps9.xml><?xml version="1.0" encoding="utf-8"?>
<ds:datastoreItem xmlns:ds="http://schemas.openxmlformats.org/officeDocument/2006/customXml" ds:itemID="{322D8AA5-CC48-42A5-A730-BEB4E70C3EEB}">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2611</TotalTime>
  <Words>7295</Words>
  <Application>Microsoft Office PowerPoint</Application>
  <PresentationFormat>Widescreen</PresentationFormat>
  <Paragraphs>407</Paragraphs>
  <Slides>41</Slides>
  <Notes>26</Notes>
  <HiddenSlides>0</HiddenSlides>
  <MMClips>0</MMClips>
  <ScaleCrop>false</ScaleCrop>
  <HeadingPairs>
    <vt:vector size="6" baseType="variant">
      <vt:variant>
        <vt:lpstr>Fontes usadas</vt:lpstr>
      </vt:variant>
      <vt:variant>
        <vt:i4>19</vt:i4>
      </vt:variant>
      <vt:variant>
        <vt:lpstr>Tema</vt:lpstr>
      </vt:variant>
      <vt:variant>
        <vt:i4>2</vt:i4>
      </vt:variant>
      <vt:variant>
        <vt:lpstr>Títulos de slides</vt:lpstr>
      </vt:variant>
      <vt:variant>
        <vt:i4>41</vt:i4>
      </vt:variant>
    </vt:vector>
  </HeadingPairs>
  <TitlesOfParts>
    <vt:vector size="62" baseType="lpstr">
      <vt:lpstr>AdvTT08640291</vt:lpstr>
      <vt:lpstr>AdvTT08640291+fb</vt:lpstr>
      <vt:lpstr>AdvTT7b515deb</vt:lpstr>
      <vt:lpstr>-apple-system</vt:lpstr>
      <vt:lpstr>Arial</vt:lpstr>
      <vt:lpstr>Arial Black</vt:lpstr>
      <vt:lpstr>ArnhemPro-Blond</vt:lpstr>
      <vt:lpstr>Calibri</vt:lpstr>
      <vt:lpstr>Calibri Bold</vt:lpstr>
      <vt:lpstr>Calibri Light</vt:lpstr>
      <vt:lpstr>Cambria</vt:lpstr>
      <vt:lpstr>Helvetica</vt:lpstr>
      <vt:lpstr>Helvetica Neue</vt:lpstr>
      <vt:lpstr>Minion Pro</vt:lpstr>
      <vt:lpstr>Montserrat</vt:lpstr>
      <vt:lpstr>Noto Sans</vt:lpstr>
      <vt:lpstr>ScalaLancetPro</vt:lpstr>
      <vt:lpstr>ScalaLancetPro-Bold</vt:lpstr>
      <vt:lpstr>Wingdings</vt:lpstr>
      <vt:lpstr>Tema do Office</vt:lpstr>
      <vt:lpstr>Livine Meeting XL by Slidesgo</vt:lpstr>
      <vt:lpstr>Biomarcadores emergentes em Carcinoma de pulmão não pequenas células</vt:lpstr>
      <vt:lpstr>Declaração de Conflito de Interesse</vt:lpstr>
      <vt:lpstr>Declaração Conflitos de Interesse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Sumário dos Guidelines (Europa e USA)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Ellen Nascimento</dc:creator>
  <cp:lastModifiedBy>Ellen Nascimento</cp:lastModifiedBy>
  <cp:revision>54</cp:revision>
  <dcterms:created xsi:type="dcterms:W3CDTF">2023-10-14T22:15:04Z</dcterms:created>
  <dcterms:modified xsi:type="dcterms:W3CDTF">2024-05-31T14:46:35Z</dcterms:modified>
</cp:coreProperties>
</file>